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7"/>
  </p:notesMasterIdLst>
  <p:handoutMasterIdLst>
    <p:handoutMasterId r:id="rId18"/>
  </p:handoutMasterIdLst>
  <p:sldIdLst>
    <p:sldId id="256" r:id="rId5"/>
    <p:sldId id="268" r:id="rId6"/>
    <p:sldId id="269" r:id="rId7"/>
    <p:sldId id="270" r:id="rId8"/>
    <p:sldId id="271" r:id="rId9"/>
    <p:sldId id="272" r:id="rId10"/>
    <p:sldId id="273" r:id="rId11"/>
    <p:sldId id="278" r:id="rId12"/>
    <p:sldId id="274" r:id="rId13"/>
    <p:sldId id="275" r:id="rId14"/>
    <p:sldId id="276" r:id="rId15"/>
    <p:sldId id="277" r:id="rId16"/>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8" pos="3839">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927C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9963" autoAdjust="0"/>
    <p:restoredTop sz="78866" autoAdjust="0"/>
  </p:normalViewPr>
  <p:slideViewPr>
    <p:cSldViewPr showGuides="1">
      <p:cViewPr varScale="1">
        <p:scale>
          <a:sx n="57" d="100"/>
          <a:sy n="57" d="100"/>
        </p:scale>
        <p:origin x="-1020" y="-84"/>
      </p:cViewPr>
      <p:guideLst>
        <p:guide orient="horz" pos="2160"/>
        <p:guide pos="3839"/>
      </p:guideLst>
    </p:cSldViewPr>
  </p:slideViewPr>
  <p:notesTextViewPr>
    <p:cViewPr>
      <p:scale>
        <a:sx n="1" d="1"/>
        <a:sy n="1" d="1"/>
      </p:scale>
      <p:origin x="0" y="0"/>
    </p:cViewPr>
  </p:notesTextViewPr>
  <p:notesViewPr>
    <p:cSldViewPr showGuides="1">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4CE221E-83ED-4F6C-BA5F-3F9E6FDB6953}" type="datetimeFigureOut">
              <a:rPr lang="en-US"/>
              <a:pPr/>
              <a:t>11/21/2020</a:t>
            </a:fld>
            <a:endParaRPr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4CBEF8-5CDE-472B-839B-B8BB0C881006}" type="slidenum">
              <a:rPr/>
              <a:pPr/>
              <a:t>‹#›</a:t>
            </a:fld>
            <a:endParaRPr dirty="0"/>
          </a:p>
        </p:txBody>
      </p:sp>
    </p:spTree>
    <p:extLst>
      <p:ext uri="{BB962C8B-B14F-4D97-AF65-F5344CB8AC3E}">
        <p14:creationId xmlns:p14="http://schemas.microsoft.com/office/powerpoint/2010/main" xmlns=""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853E5F-CE67-483C-A264-F17AC70E9CA2}" type="datetimeFigureOut">
              <a:rPr lang="en-US"/>
              <a:pPr/>
              <a:t>11/21/2020</a:t>
            </a:fld>
            <a:endParaRPr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B98AFB-CB0D-4DFE-87B9-B4B0D0DE73CD}" type="slidenum">
              <a:rPr/>
              <a:pPr/>
              <a:t>‹#›</a:t>
            </a:fld>
            <a:endParaRPr dirty="0"/>
          </a:p>
        </p:txBody>
      </p:sp>
    </p:spTree>
    <p:extLst>
      <p:ext uri="{BB962C8B-B14F-4D97-AF65-F5344CB8AC3E}">
        <p14:creationId xmlns:p14="http://schemas.microsoft.com/office/powerpoint/2010/main" xmlns=""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BB98AFB-CB0D-4DFE-87B9-B4B0D0DE73CD}" type="slidenum">
              <a:rPr lang="en-US" smtClean="0"/>
              <a:pPr/>
              <a:t>1</a:t>
            </a:fld>
            <a:endParaRPr lang="en-US" dirty="0"/>
          </a:p>
        </p:txBody>
      </p:sp>
    </p:spTree>
    <p:extLst>
      <p:ext uri="{BB962C8B-B14F-4D97-AF65-F5344CB8AC3E}">
        <p14:creationId xmlns:p14="http://schemas.microsoft.com/office/powerpoint/2010/main" xmlns="" val="3106334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6BB98AFB-CB0D-4DFE-87B9-B4B0D0DE73CD}" type="slidenum">
              <a:rPr lang="en-US" smtClean="0"/>
              <a:pPr/>
              <a:t>2</a:t>
            </a:fld>
            <a:endParaRPr lang="en-US" dirty="0"/>
          </a:p>
        </p:txBody>
      </p:sp>
    </p:spTree>
    <p:extLst>
      <p:ext uri="{BB962C8B-B14F-4D97-AF65-F5344CB8AC3E}">
        <p14:creationId xmlns:p14="http://schemas.microsoft.com/office/powerpoint/2010/main" xmlns="" val="1514134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Helvetica Neue"/>
              </a:rPr>
              <a:t>A key part of any strategic plan is the market analysis. This section needs to demonstrate both your expertise in your particular market and the attractiveness of the market from a financial standpoint. A market analysis is a quantitative and qualitative assessment of a market. It looks into the size of the market both in volume and in value, the various customer segments and buying patterns, the competition, and the economic environment in terms of barriers to entry and regulation. Various factors are considered when determining the market analysis this include the potential customer, competition, volume and values.  </a:t>
            </a:r>
            <a:endParaRPr lang="en-US" dirty="0"/>
          </a:p>
        </p:txBody>
      </p:sp>
      <p:sp>
        <p:nvSpPr>
          <p:cNvPr id="4" name="Slide Number Placeholder 3"/>
          <p:cNvSpPr>
            <a:spLocks noGrp="1"/>
          </p:cNvSpPr>
          <p:nvPr>
            <p:ph type="sldNum" sz="quarter" idx="5"/>
          </p:nvPr>
        </p:nvSpPr>
        <p:spPr/>
        <p:txBody>
          <a:bodyPr/>
          <a:lstStyle/>
          <a:p>
            <a:fld id="{6BB98AFB-CB0D-4DFE-87B9-B4B0D0DE73CD}" type="slidenum">
              <a:rPr lang="en-US" smtClean="0"/>
              <a:pPr/>
              <a:t>3</a:t>
            </a:fld>
            <a:endParaRPr lang="en-US" dirty="0"/>
          </a:p>
        </p:txBody>
      </p:sp>
    </p:spTree>
    <p:extLst>
      <p:ext uri="{BB962C8B-B14F-4D97-AF65-F5344CB8AC3E}">
        <p14:creationId xmlns:p14="http://schemas.microsoft.com/office/powerpoint/2010/main" xmlns="" val="2859583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hospital’s mission is to enhance health by providing quality care, exceptional service and a comprehensive range of services. </a:t>
            </a:r>
            <a:r>
              <a:rPr lang="en-US" sz="1800" dirty="0">
                <a:effectLst/>
                <a:latin typeface="Calibri" panose="020F0502020204030204" pitchFamily="34" charset="0"/>
                <a:cs typeface="Times New Roman" panose="02020603050405020304" pitchFamily="18" charset="0"/>
              </a:rPr>
              <a:t>Its vision is to be the </a:t>
            </a:r>
            <a:r>
              <a:rPr lang="en-US" sz="1800" dirty="0">
                <a:effectLst/>
                <a:latin typeface="Calibri" panose="020F0502020204030204" pitchFamily="34" charset="0"/>
                <a:ea typeface="Calibri" panose="020F0502020204030204" pitchFamily="34" charset="0"/>
                <a:cs typeface="Times New Roman" panose="02020603050405020304" pitchFamily="18" charset="0"/>
              </a:rPr>
              <a:t>health care provider of choice for physicians and patients</a:t>
            </a:r>
            <a:endParaRPr lang="en-US" dirty="0"/>
          </a:p>
        </p:txBody>
      </p:sp>
      <p:sp>
        <p:nvSpPr>
          <p:cNvPr id="4" name="Slide Number Placeholder 3"/>
          <p:cNvSpPr>
            <a:spLocks noGrp="1"/>
          </p:cNvSpPr>
          <p:nvPr>
            <p:ph type="sldNum" sz="quarter" idx="5"/>
          </p:nvPr>
        </p:nvSpPr>
        <p:spPr/>
        <p:txBody>
          <a:bodyPr/>
          <a:lstStyle/>
          <a:p>
            <a:fld id="{6BB98AFB-CB0D-4DFE-87B9-B4B0D0DE73CD}" type="slidenum">
              <a:rPr lang="en-US" smtClean="0"/>
              <a:pPr/>
              <a:t>4</a:t>
            </a:fld>
            <a:endParaRPr lang="en-US" dirty="0"/>
          </a:p>
        </p:txBody>
      </p:sp>
    </p:spTree>
    <p:extLst>
      <p:ext uri="{BB962C8B-B14F-4D97-AF65-F5344CB8AC3E}">
        <p14:creationId xmlns:p14="http://schemas.microsoft.com/office/powerpoint/2010/main" xmlns="" val="3693451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dirty="0"/>
              <a:t>SWOT analysis helps organizations understand themselves better by identifying strengths, weaknesses, opportunities, and threats. Organizations can build on their strengths, address their weaknesses, capitalize on the opportunities and minimize the threats. Stevens District Hospital Strengths and Weaknesses include;</a:t>
            </a:r>
          </a:p>
          <a:p>
            <a:pPr algn="ctr">
              <a:lnSpc>
                <a:spcPct val="200000"/>
              </a:lnSpc>
            </a:pPr>
            <a:r>
              <a:rPr lang="en-US" b="1" dirty="0"/>
              <a:t>Strengths</a:t>
            </a:r>
          </a:p>
          <a:p>
            <a:pPr>
              <a:lnSpc>
                <a:spcPct val="200000"/>
              </a:lnSpc>
            </a:pPr>
            <a:r>
              <a:rPr lang="en-US" dirty="0"/>
              <a:t>Low malpractice Claims. As h</a:t>
            </a:r>
            <a:r>
              <a:rPr lang="en-US" sz="1800" dirty="0">
                <a:solidFill>
                  <a:srgbClr val="4D3733"/>
                </a:solidFill>
                <a:effectLst/>
                <a:latin typeface="Times New Roman" panose="02020603050405020304" pitchFamily="18" charset="0"/>
                <a:ea typeface="Arial" panose="020B0604020202020204" pitchFamily="34" charset="0"/>
              </a:rPr>
              <a:t>ealthcare professionals we are ethically obligated to provide the best possible care. Our actions, and practices are guided by the code of ethics. Some healthcare professionals however, fail to exercise their duties adequately, therefore providing services that lead to damage, injury, or loss. There are low recoding of medical malpractices in Stevens District Hospital, which is an indication of professional healthcare practitioners. </a:t>
            </a:r>
          </a:p>
          <a:p>
            <a:pPr>
              <a:lnSpc>
                <a:spcPct val="200000"/>
              </a:lnSpc>
            </a:pPr>
            <a:r>
              <a:rPr lang="en-US" sz="1800" dirty="0">
                <a:solidFill>
                  <a:srgbClr val="4D3733"/>
                </a:solidFill>
                <a:effectLst/>
                <a:latin typeface="Times New Roman" panose="02020603050405020304" pitchFamily="18" charset="0"/>
              </a:rPr>
              <a:t>Financial independence. </a:t>
            </a:r>
            <a:r>
              <a:rPr lang="en-US" sz="1800" dirty="0">
                <a:solidFill>
                  <a:srgbClr val="4D3733"/>
                </a:solidFill>
                <a:effectLst/>
                <a:latin typeface="Times New Roman" panose="02020603050405020304" pitchFamily="18" charset="0"/>
                <a:ea typeface="Arial" panose="020B0604020202020204" pitchFamily="34" charset="0"/>
              </a:rPr>
              <a:t>Stevens District Hospital was previously county-owned; however, it has been transferred as an independent facility. The hospital is financially independent; therefore, it can adequately fund its operations, which is not often the case with many healthcare organizations. </a:t>
            </a:r>
          </a:p>
          <a:p>
            <a:pPr algn="ctr">
              <a:lnSpc>
                <a:spcPct val="200000"/>
              </a:lnSpc>
            </a:pPr>
            <a:r>
              <a:rPr lang="en-US" sz="1800" b="1" dirty="0">
                <a:solidFill>
                  <a:srgbClr val="4D3733"/>
                </a:solidFill>
                <a:effectLst/>
                <a:latin typeface="Times New Roman" panose="02020603050405020304" pitchFamily="18" charset="0"/>
              </a:rPr>
              <a:t>Weaknesses </a:t>
            </a:r>
          </a:p>
          <a:p>
            <a:pPr>
              <a:lnSpc>
                <a:spcPct val="200000"/>
              </a:lnSpc>
            </a:pPr>
            <a:r>
              <a:rPr lang="en-US" sz="1800" dirty="0">
                <a:solidFill>
                  <a:srgbClr val="4D3733"/>
                </a:solidFill>
                <a:effectLst/>
                <a:latin typeface="Times New Roman" panose="02020603050405020304" pitchFamily="18" charset="0"/>
              </a:rPr>
              <a:t>Inadequate Staff. </a:t>
            </a:r>
            <a:r>
              <a:rPr lang="en-US" sz="1800" dirty="0">
                <a:solidFill>
                  <a:srgbClr val="4D3733"/>
                </a:solidFill>
                <a:effectLst/>
                <a:latin typeface="Times New Roman" panose="02020603050405020304" pitchFamily="18" charset="0"/>
                <a:ea typeface="Arial" panose="020B0604020202020204" pitchFamily="34" charset="0"/>
              </a:rPr>
              <a:t>Stevens District Hospital's aim was to have adequate healthcare professionals, especially physicians, to be able to provide care efficiently. However, failure to recruit these professionals to affect the hospital's ability to provide care to many people. Fewer patients are served by the hospital's existing staff. </a:t>
            </a:r>
          </a:p>
          <a:p>
            <a:pPr marL="0" marR="0" lvl="0" indent="0" algn="l" defTabSz="914400" rtl="0" eaLnBrk="1" fontAlgn="auto" latinLnBrk="0" hangingPunct="1">
              <a:lnSpc>
                <a:spcPct val="200000"/>
              </a:lnSpc>
              <a:spcBef>
                <a:spcPts val="0"/>
              </a:spcBef>
              <a:spcAft>
                <a:spcPts val="0"/>
              </a:spcAft>
              <a:buClrTx/>
              <a:buSzTx/>
              <a:buFontTx/>
              <a:buNone/>
              <a:tabLst/>
              <a:defRPr/>
            </a:pPr>
            <a:r>
              <a:rPr lang="en-US" dirty="0"/>
              <a:t>Low-quality care. </a:t>
            </a:r>
            <a:r>
              <a:rPr lang="en-US" sz="1800" dirty="0">
                <a:solidFill>
                  <a:srgbClr val="4D3733"/>
                </a:solidFill>
                <a:effectLst/>
                <a:latin typeface="Times New Roman" panose="02020603050405020304" pitchFamily="18" charset="0"/>
                <a:ea typeface="Arial" panose="020B0604020202020204" pitchFamily="34" charset="0"/>
                <a:cs typeface="Times New Roman" panose="02020603050405020304" pitchFamily="18" charset="0"/>
              </a:rPr>
              <a:t>Medical science and technology advances have increased healthcare delivery and quality of care provided. In providing care, healthcare organizations must address patient needs, ensure patient safety, and provide quality care. The organization receives very low HCAPS scores, an indication that patients are not satisfied with the services provided in the hospital. </a:t>
            </a:r>
            <a:endParaRPr lang="en-US" sz="1800" dirty="0">
              <a:solidFill>
                <a:srgbClr val="4D3733"/>
              </a:solidFill>
              <a:effectLst/>
              <a:latin typeface="Arial" panose="020B0604020202020204" pitchFamily="34" charset="0"/>
              <a:ea typeface="Arial" panose="020B0604020202020204" pitchFamily="34" charset="0"/>
              <a:cs typeface="Times New Roman" panose="02020603050405020304" pitchFamily="18" charset="0"/>
            </a:endParaRPr>
          </a:p>
          <a:p>
            <a:pPr>
              <a:lnSpc>
                <a:spcPct val="200000"/>
              </a:lnSpc>
            </a:pPr>
            <a:endParaRPr lang="en-US" dirty="0"/>
          </a:p>
        </p:txBody>
      </p:sp>
      <p:sp>
        <p:nvSpPr>
          <p:cNvPr id="4" name="Slide Number Placeholder 3"/>
          <p:cNvSpPr>
            <a:spLocks noGrp="1"/>
          </p:cNvSpPr>
          <p:nvPr>
            <p:ph type="sldNum" sz="quarter" idx="5"/>
          </p:nvPr>
        </p:nvSpPr>
        <p:spPr/>
        <p:txBody>
          <a:bodyPr/>
          <a:lstStyle/>
          <a:p>
            <a:fld id="{6BB98AFB-CB0D-4DFE-87B9-B4B0D0DE73CD}" type="slidenum">
              <a:rPr lang="en-US" smtClean="0"/>
              <a:pPr/>
              <a:t>5</a:t>
            </a:fld>
            <a:endParaRPr lang="en-US" dirty="0"/>
          </a:p>
        </p:txBody>
      </p:sp>
    </p:spTree>
    <p:extLst>
      <p:ext uri="{BB962C8B-B14F-4D97-AF65-F5344CB8AC3E}">
        <p14:creationId xmlns:p14="http://schemas.microsoft.com/office/powerpoint/2010/main" xmlns="" val="3426819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Opportunities</a:t>
            </a:r>
          </a:p>
          <a:p>
            <a:r>
              <a:rPr lang="en-US" sz="1800" dirty="0">
                <a:solidFill>
                  <a:srgbClr val="4D3733"/>
                </a:solidFill>
                <a:effectLst/>
                <a:latin typeface="Times New Roman" panose="02020603050405020304" pitchFamily="18" charset="0"/>
                <a:ea typeface="Arial" panose="020B0604020202020204" pitchFamily="34" charset="0"/>
              </a:rPr>
              <a:t>More job opportunities. The development of an automobile manufacturing plant in the neighborhood. The automotive industry will employ and increase manpower, therefore many people will receive care and other medical benefits from the hospital, thus promoting its efficiency and independence.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4D3733"/>
                </a:solidFill>
                <a:effectLst/>
                <a:latin typeface="Times New Roman" panose="02020603050405020304" pitchFamily="18" charset="0"/>
              </a:rPr>
              <a:t>New markets or Services. </a:t>
            </a:r>
            <a:r>
              <a:rPr lang="en-US" sz="1800" dirty="0">
                <a:solidFill>
                  <a:srgbClr val="4D3733"/>
                </a:solidFill>
                <a:effectLst/>
                <a:latin typeface="Times New Roman" panose="02020603050405020304" pitchFamily="18" charset="0"/>
                <a:ea typeface="Arial" panose="020B0604020202020204" pitchFamily="34" charset="0"/>
                <a:cs typeface="Times New Roman" panose="02020603050405020304" pitchFamily="18" charset="0"/>
              </a:rPr>
              <a:t>Stevens District hospital has the opportunity to provide care to other people and other markets such as people who will be employed by the automobile manufacturing plant. The hospital aims to provide a range of healthcare services. </a:t>
            </a:r>
            <a:endParaRPr lang="en-US" sz="1800" dirty="0">
              <a:solidFill>
                <a:srgbClr val="4D3733"/>
              </a:solidFill>
              <a:effectLst/>
              <a:latin typeface="Arial" panose="020B0604020202020204" pitchFamily="34" charset="0"/>
              <a:ea typeface="Arial" panose="020B0604020202020204" pitchFamily="34" charset="0"/>
              <a:cs typeface="Times New Roman" panose="02020603050405020304" pitchFamily="18" charset="0"/>
            </a:endParaRPr>
          </a:p>
          <a:p>
            <a:pPr algn="ctr"/>
            <a:r>
              <a:rPr lang="en-US" dirty="0"/>
              <a:t>Threats</a:t>
            </a:r>
          </a:p>
          <a:p>
            <a:r>
              <a:rPr lang="en-US" dirty="0"/>
              <a:t>Increased Competition. </a:t>
            </a:r>
            <a:r>
              <a:rPr lang="en-US" sz="1800" dirty="0">
                <a:solidFill>
                  <a:srgbClr val="4D3733"/>
                </a:solidFill>
                <a:effectLst/>
                <a:latin typeface="Times New Roman" panose="02020603050405020304" pitchFamily="18" charset="0"/>
                <a:ea typeface="Arial" panose="020B0604020202020204" pitchFamily="34" charset="0"/>
              </a:rPr>
              <a:t>There are other healthcare service providers that provide efficient care services with increased technologies, therefore threatening the hospital. </a:t>
            </a:r>
          </a:p>
          <a:p>
            <a:r>
              <a:rPr lang="en-US" sz="1800" dirty="0">
                <a:solidFill>
                  <a:srgbClr val="4D3733"/>
                </a:solidFill>
                <a:effectLst/>
                <a:latin typeface="Times New Roman" panose="02020603050405020304" pitchFamily="18" charset="0"/>
              </a:rPr>
              <a:t>Increased chronic conditions. </a:t>
            </a:r>
            <a:r>
              <a:rPr lang="en-US" sz="1800" dirty="0">
                <a:solidFill>
                  <a:srgbClr val="4D3733"/>
                </a:solidFill>
                <a:effectLst/>
                <a:latin typeface="Times New Roman" panose="02020603050405020304" pitchFamily="18" charset="0"/>
                <a:ea typeface="Arial" panose="020B0604020202020204" pitchFamily="34" charset="0"/>
              </a:rPr>
              <a:t>The growing number of people in which chronic conditions increase the need for specialized treatments, which are expensive, therefore affecting the hospital's ability to grow. </a:t>
            </a:r>
            <a:endParaRPr lang="en-US" dirty="0"/>
          </a:p>
          <a:p>
            <a:endParaRPr lang="en-US" dirty="0"/>
          </a:p>
        </p:txBody>
      </p:sp>
      <p:sp>
        <p:nvSpPr>
          <p:cNvPr id="4" name="Slide Number Placeholder 3"/>
          <p:cNvSpPr>
            <a:spLocks noGrp="1"/>
          </p:cNvSpPr>
          <p:nvPr>
            <p:ph type="sldNum" sz="quarter" idx="5"/>
          </p:nvPr>
        </p:nvSpPr>
        <p:spPr/>
        <p:txBody>
          <a:bodyPr/>
          <a:lstStyle/>
          <a:p>
            <a:fld id="{6BB98AFB-CB0D-4DFE-87B9-B4B0D0DE73CD}" type="slidenum">
              <a:rPr lang="en-US" smtClean="0"/>
              <a:pPr/>
              <a:t>6</a:t>
            </a:fld>
            <a:endParaRPr lang="en-US" dirty="0"/>
          </a:p>
        </p:txBody>
      </p:sp>
    </p:spTree>
    <p:extLst>
      <p:ext uri="{BB962C8B-B14F-4D97-AF65-F5344CB8AC3E}">
        <p14:creationId xmlns:p14="http://schemas.microsoft.com/office/powerpoint/2010/main" xmlns="" val="3009091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Financial/Economic goal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hospital seeks to provide high quality care at a lower cost which identify the company’s overall mission, goals, and key strategies to achieve short and long-term initiatives. Therefore, the efforts taken to achieve this goal involve achieving financial independence. The hospital must be able to raise enough resources to fund its day to day operations. </a:t>
            </a:r>
            <a:endParaRPr lang="en-US" dirty="0"/>
          </a:p>
          <a:p>
            <a:pPr algn="ctr"/>
            <a:r>
              <a:rPr lang="en-US" b="1" dirty="0"/>
              <a:t>Legal/Regulatory goal</a:t>
            </a:r>
          </a:p>
          <a:p>
            <a:r>
              <a:rPr lang="en-US" sz="1800" dirty="0">
                <a:solidFill>
                  <a:srgbClr val="4D3733"/>
                </a:solidFill>
                <a:effectLst/>
                <a:latin typeface="Times New Roman" panose="02020603050405020304" pitchFamily="18" charset="0"/>
                <a:ea typeface="Arial" panose="020B0604020202020204" pitchFamily="34" charset="0"/>
              </a:rPr>
              <a:t>Enforcing compliance helps any organization detect and prevent violations of laws and regulations therefore protecting itself from lawsuits and fines (</a:t>
            </a:r>
            <a:r>
              <a:rPr lang="en-US" sz="3200" b="0" i="0" dirty="0">
                <a:solidFill>
                  <a:srgbClr val="222222"/>
                </a:solidFill>
                <a:effectLst/>
                <a:latin typeface="Times New Roman" panose="02020603050405020304" pitchFamily="18" charset="0"/>
                <a:cs typeface="Times New Roman" panose="02020603050405020304" pitchFamily="18" charset="0"/>
              </a:rPr>
              <a:t>Chen &amp; </a:t>
            </a:r>
            <a:r>
              <a:rPr lang="en-US" sz="3200" b="0" i="0" dirty="0" err="1">
                <a:solidFill>
                  <a:srgbClr val="222222"/>
                </a:solidFill>
                <a:effectLst/>
                <a:latin typeface="Times New Roman" panose="02020603050405020304" pitchFamily="18" charset="0"/>
                <a:cs typeface="Times New Roman" panose="02020603050405020304" pitchFamily="18" charset="0"/>
              </a:rPr>
              <a:t>Benusa</a:t>
            </a:r>
            <a:r>
              <a:rPr lang="en-US" sz="3200" b="0" i="0" dirty="0">
                <a:solidFill>
                  <a:srgbClr val="222222"/>
                </a:solidFill>
                <a:effectLst/>
                <a:latin typeface="Times New Roman" panose="02020603050405020304" pitchFamily="18" charset="0"/>
                <a:cs typeface="Times New Roman" panose="02020603050405020304" pitchFamily="18" charset="0"/>
              </a:rPr>
              <a:t>, 2017)</a:t>
            </a:r>
            <a:r>
              <a:rPr lang="en-US" sz="1800" dirty="0">
                <a:solidFill>
                  <a:srgbClr val="4D3733"/>
                </a:solidFill>
                <a:effectLst/>
                <a:latin typeface="Times New Roman" panose="02020603050405020304" pitchFamily="18" charset="0"/>
                <a:ea typeface="Arial" panose="020B0604020202020204" pitchFamily="34" charset="0"/>
              </a:rPr>
              <a:t>. Compliance with laws and policies helps organization employees understand what is expected of them and the consequences that may ensue if they violate these laws and policies.</a:t>
            </a:r>
            <a:endParaRPr lang="en-US" dirty="0"/>
          </a:p>
        </p:txBody>
      </p:sp>
      <p:sp>
        <p:nvSpPr>
          <p:cNvPr id="4" name="Slide Number Placeholder 3"/>
          <p:cNvSpPr>
            <a:spLocks noGrp="1"/>
          </p:cNvSpPr>
          <p:nvPr>
            <p:ph type="sldNum" sz="quarter" idx="5"/>
          </p:nvPr>
        </p:nvSpPr>
        <p:spPr/>
        <p:txBody>
          <a:bodyPr/>
          <a:lstStyle/>
          <a:p>
            <a:fld id="{6BB98AFB-CB0D-4DFE-87B9-B4B0D0DE73CD}" type="slidenum">
              <a:rPr lang="en-US" smtClean="0"/>
              <a:pPr/>
              <a:t>7</a:t>
            </a:fld>
            <a:endParaRPr lang="en-US" dirty="0"/>
          </a:p>
        </p:txBody>
      </p:sp>
    </p:spTree>
    <p:extLst>
      <p:ext uri="{BB962C8B-B14F-4D97-AF65-F5344CB8AC3E}">
        <p14:creationId xmlns:p14="http://schemas.microsoft.com/office/powerpoint/2010/main" xmlns="" val="25691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t>Risk/Quality Management goal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organization’s quality management goal is to enhance health through the provision of high quality care. The goal supports the hospital’s mission of improving the quality of its services.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goal of establishing a robust process that assess its risks, supports the vision and mission by integrating risk and quality management; whereas combining these two will establish a comprehensive, proactive approach that promote sustainable results and will reduce adverse patient healthcare outcomes in the long-term. Additionally it will improve the quality of care and enhance patient satisfaction.</a:t>
            </a:r>
          </a:p>
          <a:p>
            <a:endParaRPr lang="en-US" dirty="0"/>
          </a:p>
          <a:p>
            <a:pPr algn="ctr"/>
            <a:r>
              <a:rPr lang="en-US" b="1" dirty="0"/>
              <a:t>Technology goal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4D3733"/>
                </a:solidFill>
                <a:effectLst/>
                <a:latin typeface="Times New Roman" panose="02020603050405020304" pitchFamily="18" charset="0"/>
                <a:ea typeface="Arial" panose="020B0604020202020204" pitchFamily="34" charset="0"/>
              </a:rPr>
              <a:t>Adopting and integrating health technology in the hospital will improve the quality of care and make its delivery patient-centered care.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Implementing a Health Information Technology Exchange System that provides high-quality healthcare data to reduce the effects of low quality data.</a:t>
            </a:r>
            <a:endParaRPr lang="en-US" dirty="0"/>
          </a:p>
        </p:txBody>
      </p:sp>
      <p:sp>
        <p:nvSpPr>
          <p:cNvPr id="4" name="Slide Number Placeholder 3"/>
          <p:cNvSpPr>
            <a:spLocks noGrp="1"/>
          </p:cNvSpPr>
          <p:nvPr>
            <p:ph type="sldNum" sz="quarter" idx="5"/>
          </p:nvPr>
        </p:nvSpPr>
        <p:spPr/>
        <p:txBody>
          <a:bodyPr/>
          <a:lstStyle/>
          <a:p>
            <a:fld id="{6BB98AFB-CB0D-4DFE-87B9-B4B0D0DE73CD}" type="slidenum">
              <a:rPr lang="en-US" smtClean="0"/>
              <a:pPr/>
              <a:t>8</a:t>
            </a:fld>
            <a:endParaRPr lang="en-US" dirty="0"/>
          </a:p>
        </p:txBody>
      </p:sp>
    </p:spTree>
    <p:extLst>
      <p:ext uri="{BB962C8B-B14F-4D97-AF65-F5344CB8AC3E}">
        <p14:creationId xmlns:p14="http://schemas.microsoft.com/office/powerpoint/2010/main" xmlns="" val="2547734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Rational analysis has become more essential in the health care arena as technology has a constant effect on the costs of providing services. The hospital is under constant pressure to be cost-efficient even as regulatory requirements continue to be complex. Additionally, a rational analysis helps the healthcare providers make decisions about product pricing, determine requirement to deliver the service and determine if a service should be provided or be outsourced to other organizations </a:t>
            </a:r>
            <a:r>
              <a:rPr lang="en-US" sz="1200" kern="1200" dirty="0">
                <a:solidFill>
                  <a:schemeClr val="tx1"/>
                </a:solidFill>
                <a:effectLst/>
                <a:latin typeface="+mn-lt"/>
                <a:ea typeface="+mn-ea"/>
                <a:cs typeface="+mn-cs"/>
              </a:rPr>
              <a:t>(University of Phoenix, 2020). </a:t>
            </a:r>
            <a:endParaRPr lang="en-US" dirty="0"/>
          </a:p>
          <a:p>
            <a:endParaRPr lang="en-US" dirty="0"/>
          </a:p>
        </p:txBody>
      </p:sp>
      <p:sp>
        <p:nvSpPr>
          <p:cNvPr id="4" name="Slide Number Placeholder 3"/>
          <p:cNvSpPr>
            <a:spLocks noGrp="1"/>
          </p:cNvSpPr>
          <p:nvPr>
            <p:ph type="sldNum" sz="quarter" idx="5"/>
          </p:nvPr>
        </p:nvSpPr>
        <p:spPr/>
        <p:txBody>
          <a:bodyPr/>
          <a:lstStyle/>
          <a:p>
            <a:fld id="{6BB98AFB-CB0D-4DFE-87B9-B4B0D0DE73CD}" type="slidenum">
              <a:rPr lang="en-US" smtClean="0"/>
              <a:pPr/>
              <a:t>9</a:t>
            </a:fld>
            <a:endParaRPr lang="en-US" dirty="0"/>
          </a:p>
        </p:txBody>
      </p:sp>
    </p:spTree>
    <p:extLst>
      <p:ext uri="{BB962C8B-B14F-4D97-AF65-F5344CB8AC3E}">
        <p14:creationId xmlns:p14="http://schemas.microsoft.com/office/powerpoint/2010/main" xmlns="" val="2755311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variety of resources needed at the hospital to provide quality patient care these include;</a:t>
            </a:r>
          </a:p>
          <a:p>
            <a:r>
              <a:rPr lang="en-US" dirty="0"/>
              <a:t>Financial resources in terms of; Direct costs (These are expenses that the hospital incurs to provide quality care to its patients. This includes salaries), Indirect costs ( These are expenses the hospital incurs for effective operation for instance payments for utility bills, lease payments for the building where the hospital is located), Fixed costs and marginal costs. </a:t>
            </a:r>
          </a:p>
        </p:txBody>
      </p:sp>
      <p:sp>
        <p:nvSpPr>
          <p:cNvPr id="4" name="Slide Number Placeholder 3"/>
          <p:cNvSpPr>
            <a:spLocks noGrp="1"/>
          </p:cNvSpPr>
          <p:nvPr>
            <p:ph type="sldNum" sz="quarter" idx="5"/>
          </p:nvPr>
        </p:nvSpPr>
        <p:spPr/>
        <p:txBody>
          <a:bodyPr/>
          <a:lstStyle/>
          <a:p>
            <a:fld id="{6BB98AFB-CB0D-4DFE-87B9-B4B0D0DE73CD}" type="slidenum">
              <a:rPr lang="en-US" smtClean="0"/>
              <a:pPr/>
              <a:t>10</a:t>
            </a:fld>
            <a:endParaRPr lang="en-US" dirty="0"/>
          </a:p>
        </p:txBody>
      </p:sp>
    </p:spTree>
    <p:extLst>
      <p:ext uri="{BB962C8B-B14F-4D97-AF65-F5344CB8AC3E}">
        <p14:creationId xmlns:p14="http://schemas.microsoft.com/office/powerpoint/2010/main" xmlns="" val="35043762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critical factors for evaluating the hospital’s strategic plan comprise of both internal and external metrics such as population health, regulatory requirements, technological advancements, the economy, staffing, products and services, finance capacity, facilities, and organizational strengths.</a:t>
            </a:r>
          </a:p>
          <a:p>
            <a:endParaRPr lang="en-US" dirty="0"/>
          </a:p>
          <a:p>
            <a:r>
              <a:rPr lang="en-US" dirty="0"/>
              <a:t>Therefore, the goals and objectives established in strategic planning helps achieve staffing needs and revenue targets to be integrated into the organization’s financial planning. The hospital will create detailed operating budgets, cash and capital budgets, and staffing projections that are in line with its strategic goals and objectives. </a:t>
            </a:r>
          </a:p>
        </p:txBody>
      </p:sp>
      <p:sp>
        <p:nvSpPr>
          <p:cNvPr id="4" name="Slide Number Placeholder 3"/>
          <p:cNvSpPr>
            <a:spLocks noGrp="1"/>
          </p:cNvSpPr>
          <p:nvPr>
            <p:ph type="sldNum" sz="quarter" idx="5"/>
          </p:nvPr>
        </p:nvSpPr>
        <p:spPr/>
        <p:txBody>
          <a:bodyPr/>
          <a:lstStyle/>
          <a:p>
            <a:fld id="{6BB98AFB-CB0D-4DFE-87B9-B4B0D0DE73CD}" type="slidenum">
              <a:rPr lang="en-US" smtClean="0"/>
              <a:pPr/>
              <a:t>11</a:t>
            </a:fld>
            <a:endParaRPr lang="en-US" dirty="0"/>
          </a:p>
        </p:txBody>
      </p:sp>
    </p:spTree>
    <p:extLst>
      <p:ext uri="{BB962C8B-B14F-4D97-AF65-F5344CB8AC3E}">
        <p14:creationId xmlns:p14="http://schemas.microsoft.com/office/powerpoint/2010/main" xmlns="" val="19992898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5029200" cy="2514601"/>
          </a:xfrm>
        </p:spPr>
        <p:txBody>
          <a:bodyPr>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E0FA9E5-6744-4841-888F-9E7CC0C2B7EC}" type="datetimeFigureOut">
              <a:rPr lang="en-US"/>
              <a:pPr/>
              <a:t>11/21/2020</a:t>
            </a:fld>
            <a:endParaRPr dirty="0"/>
          </a:p>
        </p:txBody>
      </p:sp>
      <p:sp>
        <p:nvSpPr>
          <p:cNvPr id="6" name="Slide Number Placeholder 5"/>
          <p:cNvSpPr>
            <a:spLocks noGrp="1"/>
          </p:cNvSpPr>
          <p:nvPr>
            <p:ph type="sldNum" sz="quarter" idx="12"/>
          </p:nvPr>
        </p:nvSpPr>
        <p:spPr/>
        <p:txBody>
          <a:bodyPr/>
          <a:lstStyle/>
          <a:p>
            <a:fld id="{AAEAE4A8-A6E5-453E-B946-FB774B73F48C}" type="slidenum">
              <a:rPr/>
              <a:pPr/>
              <a:t>‹#›</a:t>
            </a:fld>
            <a:endParaRPr dirty="0"/>
          </a:p>
        </p:txBody>
      </p:sp>
    </p:spTree>
    <p:extLst>
      <p:ext uri="{BB962C8B-B14F-4D97-AF65-F5344CB8AC3E}">
        <p14:creationId xmlns:p14="http://schemas.microsoft.com/office/powerpoint/2010/main" xmlns="" val="6647520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E0FA9E5-6744-4841-888F-9E7CC0C2B7EC}" type="datetimeFigureOut">
              <a:rPr lang="en-US"/>
              <a:pPr/>
              <a:t>11/21/2020</a:t>
            </a:fld>
            <a:endParaRPr dirty="0"/>
          </a:p>
        </p:txBody>
      </p:sp>
      <p:sp>
        <p:nvSpPr>
          <p:cNvPr id="6" name="Slide Number Placeholder 5"/>
          <p:cNvSpPr>
            <a:spLocks noGrp="1"/>
          </p:cNvSpPr>
          <p:nvPr>
            <p:ph type="sldNum" sz="quarter" idx="12"/>
          </p:nvPr>
        </p:nvSpPr>
        <p:spPr/>
        <p:txBody>
          <a:bodyPr/>
          <a:lstStyle/>
          <a:p>
            <a:fld id="{AAEAE4A8-A6E5-453E-B946-FB774B73F48C}" type="slidenum">
              <a:rPr/>
              <a:pPr/>
              <a:t>‹#›</a:t>
            </a:fld>
            <a:endParaRPr dirty="0"/>
          </a:p>
        </p:txBody>
      </p:sp>
    </p:spTree>
    <p:extLst>
      <p:ext uri="{BB962C8B-B14F-4D97-AF65-F5344CB8AC3E}">
        <p14:creationId xmlns:p14="http://schemas.microsoft.com/office/powerpoint/2010/main" xmlns="" val="24291533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en-US"/>
              <a:t>Click to edit Master title style</a:t>
            </a:r>
            <a:endParaRPr/>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E0FA9E5-6744-4841-888F-9E7CC0C2B7EC}" type="datetimeFigureOut">
              <a:rPr lang="en-US"/>
              <a:pPr/>
              <a:t>11/21/2020</a:t>
            </a:fld>
            <a:endParaRPr dirty="0"/>
          </a:p>
        </p:txBody>
      </p:sp>
      <p:sp>
        <p:nvSpPr>
          <p:cNvPr id="6" name="Slide Number Placeholder 5"/>
          <p:cNvSpPr>
            <a:spLocks noGrp="1"/>
          </p:cNvSpPr>
          <p:nvPr>
            <p:ph type="sldNum" sz="quarter" idx="12"/>
          </p:nvPr>
        </p:nvSpPr>
        <p:spPr/>
        <p:txBody>
          <a:bodyPr/>
          <a:lstStyle/>
          <a:p>
            <a:fld id="{AAEAE4A8-A6E5-453E-B946-FB774B73F48C}" type="slidenum">
              <a:rPr/>
              <a:pPr/>
              <a:t>‹#›</a:t>
            </a:fld>
            <a:endParaRPr dirty="0"/>
          </a:p>
        </p:txBody>
      </p:sp>
    </p:spTree>
    <p:extLst>
      <p:ext uri="{BB962C8B-B14F-4D97-AF65-F5344CB8AC3E}">
        <p14:creationId xmlns:p14="http://schemas.microsoft.com/office/powerpoint/2010/main" xmlns="" val="37013312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3E0FA9E5-6744-4841-888F-9E7CC0C2B7EC}" type="datetimeFigureOut">
              <a:rPr lang="en-US"/>
              <a:pPr/>
              <a:t>11/21/2020</a:t>
            </a:fld>
            <a:endParaRPr dirty="0"/>
          </a:p>
        </p:txBody>
      </p:sp>
      <p:sp>
        <p:nvSpPr>
          <p:cNvPr id="7" name="Slide Number Placeholder 6"/>
          <p:cNvSpPr>
            <a:spLocks noGrp="1"/>
          </p:cNvSpPr>
          <p:nvPr>
            <p:ph type="sldNum" sz="quarter" idx="12"/>
          </p:nvPr>
        </p:nvSpPr>
        <p:spPr/>
        <p:txBody>
          <a:bodyPr/>
          <a:lstStyle/>
          <a:p>
            <a:fld id="{AAEAE4A8-A6E5-453E-B946-FB774B73F48C}" type="slidenum">
              <a:rPr/>
              <a:pPr/>
              <a:t>‹#›</a:t>
            </a:fld>
            <a:endParaRPr dirty="0"/>
          </a:p>
        </p:txBody>
      </p:sp>
    </p:spTree>
    <p:extLst>
      <p:ext uri="{BB962C8B-B14F-4D97-AF65-F5344CB8AC3E}">
        <p14:creationId xmlns:p14="http://schemas.microsoft.com/office/powerpoint/2010/main" xmlns="" val="34137094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7" name="Date Placeholder 6"/>
          <p:cNvSpPr>
            <a:spLocks noGrp="1"/>
          </p:cNvSpPr>
          <p:nvPr>
            <p:ph type="dt" sz="half" idx="10"/>
          </p:nvPr>
        </p:nvSpPr>
        <p:spPr/>
        <p:txBody>
          <a:bodyPr/>
          <a:lstStyle/>
          <a:p>
            <a:fld id="{3E0FA9E5-6744-4841-888F-9E7CC0C2B7EC}" type="datetimeFigureOut">
              <a:rPr lang="en-US"/>
              <a:pPr/>
              <a:t>11/21/2020</a:t>
            </a:fld>
            <a:endParaRPr dirty="0"/>
          </a:p>
        </p:txBody>
      </p:sp>
      <p:sp>
        <p:nvSpPr>
          <p:cNvPr id="9" name="Slide Number Placeholder 8"/>
          <p:cNvSpPr>
            <a:spLocks noGrp="1"/>
          </p:cNvSpPr>
          <p:nvPr>
            <p:ph type="sldNum" sz="quarter" idx="12"/>
          </p:nvPr>
        </p:nvSpPr>
        <p:spPr/>
        <p:txBody>
          <a:bodyPr/>
          <a:lstStyle/>
          <a:p>
            <a:fld id="{AAEAE4A8-A6E5-453E-B946-FB774B73F48C}" type="slidenum">
              <a:rPr/>
              <a:pPr/>
              <a:t>‹#›</a:t>
            </a:fld>
            <a:endParaRPr dirty="0"/>
          </a:p>
        </p:txBody>
      </p:sp>
    </p:spTree>
    <p:extLst>
      <p:ext uri="{BB962C8B-B14F-4D97-AF65-F5344CB8AC3E}">
        <p14:creationId xmlns:p14="http://schemas.microsoft.com/office/powerpoint/2010/main" xmlns="" val="20007847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3" name="Date Placeholder 2"/>
          <p:cNvSpPr>
            <a:spLocks noGrp="1"/>
          </p:cNvSpPr>
          <p:nvPr>
            <p:ph type="dt" sz="half" idx="10"/>
          </p:nvPr>
        </p:nvSpPr>
        <p:spPr/>
        <p:txBody>
          <a:bodyPr/>
          <a:lstStyle/>
          <a:p>
            <a:fld id="{3E0FA9E5-6744-4841-888F-9E7CC0C2B7EC}" type="datetimeFigureOut">
              <a:rPr lang="en-US"/>
              <a:pPr/>
              <a:t>11/21/2020</a:t>
            </a:fld>
            <a:endParaRPr dirty="0"/>
          </a:p>
        </p:txBody>
      </p:sp>
      <p:sp>
        <p:nvSpPr>
          <p:cNvPr id="5" name="Slide Number Placeholder 4"/>
          <p:cNvSpPr>
            <a:spLocks noGrp="1"/>
          </p:cNvSpPr>
          <p:nvPr>
            <p:ph type="sldNum" sz="quarter" idx="12"/>
          </p:nvPr>
        </p:nvSpPr>
        <p:spPr/>
        <p:txBody>
          <a:bodyPr/>
          <a:lstStyle/>
          <a:p>
            <a:fld id="{AAEAE4A8-A6E5-453E-B946-FB774B73F48C}" type="slidenum">
              <a:rPr/>
              <a:pPr/>
              <a:t>‹#›</a:t>
            </a:fld>
            <a:endParaRPr dirty="0"/>
          </a:p>
        </p:txBody>
      </p:sp>
    </p:spTree>
    <p:extLst>
      <p:ext uri="{BB962C8B-B14F-4D97-AF65-F5344CB8AC3E}">
        <p14:creationId xmlns:p14="http://schemas.microsoft.com/office/powerpoint/2010/main" xmlns="" val="9071586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endParaRPr dirty="0"/>
          </a:p>
        </p:txBody>
      </p:sp>
      <p:sp>
        <p:nvSpPr>
          <p:cNvPr id="2" name="Date Placeholder 1"/>
          <p:cNvSpPr>
            <a:spLocks noGrp="1"/>
          </p:cNvSpPr>
          <p:nvPr>
            <p:ph type="dt" sz="half" idx="10"/>
          </p:nvPr>
        </p:nvSpPr>
        <p:spPr/>
        <p:txBody>
          <a:bodyPr/>
          <a:lstStyle/>
          <a:p>
            <a:fld id="{3E0FA9E5-6744-4841-888F-9E7CC0C2B7EC}" type="datetimeFigureOut">
              <a:rPr lang="en-US"/>
              <a:pPr/>
              <a:t>11/21/2020</a:t>
            </a:fld>
            <a:endParaRPr dirty="0"/>
          </a:p>
        </p:txBody>
      </p:sp>
      <p:sp>
        <p:nvSpPr>
          <p:cNvPr id="4" name="Slide Number Placeholder 3"/>
          <p:cNvSpPr>
            <a:spLocks noGrp="1"/>
          </p:cNvSpPr>
          <p:nvPr>
            <p:ph type="sldNum" sz="quarter" idx="12"/>
          </p:nvPr>
        </p:nvSpPr>
        <p:spPr/>
        <p:txBody>
          <a:bodyPr/>
          <a:lstStyle/>
          <a:p>
            <a:fld id="{AAEAE4A8-A6E5-453E-B946-FB774B73F48C}" type="slidenum">
              <a:rPr/>
              <a:pPr/>
              <a:t>‹#›</a:t>
            </a:fld>
            <a:endParaRPr dirty="0"/>
          </a:p>
        </p:txBody>
      </p:sp>
    </p:spTree>
    <p:extLst>
      <p:ext uri="{BB962C8B-B14F-4D97-AF65-F5344CB8AC3E}">
        <p14:creationId xmlns:p14="http://schemas.microsoft.com/office/powerpoint/2010/main" xmlns="" val="24415315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lang="en-US"/>
              <a:t>Click to edit Master title style</a:t>
            </a:r>
            <a:endParaRPr/>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3E0FA9E5-6744-4841-888F-9E7CC0C2B7EC}" type="datetimeFigureOut">
              <a:rPr lang="en-US"/>
              <a:pPr/>
              <a:t>11/21/2020</a:t>
            </a:fld>
            <a:endParaRPr dirty="0"/>
          </a:p>
        </p:txBody>
      </p:sp>
      <p:sp>
        <p:nvSpPr>
          <p:cNvPr id="7" name="Slide Number Placeholder 6"/>
          <p:cNvSpPr>
            <a:spLocks noGrp="1"/>
          </p:cNvSpPr>
          <p:nvPr>
            <p:ph type="sldNum" sz="quarter" idx="12"/>
          </p:nvPr>
        </p:nvSpPr>
        <p:spPr/>
        <p:txBody>
          <a:bodyPr/>
          <a:lstStyle/>
          <a:p>
            <a:fld id="{AAEAE4A8-A6E5-453E-B946-FB774B73F48C}" type="slidenum">
              <a:rPr/>
              <a:pPr/>
              <a:t>‹#›</a:t>
            </a:fld>
            <a:endParaRPr dirty="0"/>
          </a:p>
        </p:txBody>
      </p:sp>
    </p:spTree>
    <p:extLst>
      <p:ext uri="{BB962C8B-B14F-4D97-AF65-F5344CB8AC3E}">
        <p14:creationId xmlns:p14="http://schemas.microsoft.com/office/powerpoint/2010/main" xmlns="" val="21017111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xmlns="" val="14196082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E0FA9E5-6744-4841-888F-9E7CC0C2B7EC}" type="datetimeFigureOut">
              <a:rPr lang="en-US"/>
              <a:pPr/>
              <a:t>11/21/2020</a:t>
            </a:fld>
            <a:endParaRPr dirty="0"/>
          </a:p>
        </p:txBody>
      </p:sp>
      <p:sp>
        <p:nvSpPr>
          <p:cNvPr id="6" name="Slide Number Placeholder 5"/>
          <p:cNvSpPr>
            <a:spLocks noGrp="1"/>
          </p:cNvSpPr>
          <p:nvPr>
            <p:ph type="sldNum" sz="quarter" idx="12"/>
          </p:nvPr>
        </p:nvSpPr>
        <p:spPr/>
        <p:txBody>
          <a:bodyPr/>
          <a:lstStyle/>
          <a:p>
            <a:fld id="{AAEAE4A8-A6E5-453E-B946-FB774B73F48C}" type="slidenum">
              <a:rPr/>
              <a:pPr/>
              <a:t>‹#›</a:t>
            </a:fld>
            <a:endParaRPr dirty="0"/>
          </a:p>
        </p:txBody>
      </p:sp>
    </p:spTree>
    <p:extLst>
      <p:ext uri="{BB962C8B-B14F-4D97-AF65-F5344CB8AC3E}">
        <p14:creationId xmlns:p14="http://schemas.microsoft.com/office/powerpoint/2010/main" xmlns="" val="26680935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1412" y="533400"/>
            <a:ext cx="236220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E0FA9E5-6744-4841-888F-9E7CC0C2B7EC}" type="datetimeFigureOut">
              <a:rPr lang="en-US"/>
              <a:pPr/>
              <a:t>11/21/2020</a:t>
            </a:fld>
            <a:endParaRPr dirty="0"/>
          </a:p>
        </p:txBody>
      </p:sp>
      <p:sp>
        <p:nvSpPr>
          <p:cNvPr id="6" name="Slide Number Placeholder 5"/>
          <p:cNvSpPr>
            <a:spLocks noGrp="1"/>
          </p:cNvSpPr>
          <p:nvPr>
            <p:ph type="sldNum" sz="quarter" idx="12"/>
          </p:nvPr>
        </p:nvSpPr>
        <p:spPr/>
        <p:txBody>
          <a:bodyPr/>
          <a:lstStyle/>
          <a:p>
            <a:fld id="{AAEAE4A8-A6E5-453E-B946-FB774B73F48C}" type="slidenum">
              <a:rPr/>
              <a:pPr/>
              <a:t>‹#›</a:t>
            </a:fld>
            <a:endParaRPr dirty="0"/>
          </a:p>
        </p:txBody>
      </p:sp>
    </p:spTree>
    <p:extLst>
      <p:ext uri="{BB962C8B-B14F-4D97-AF65-F5344CB8AC3E}">
        <p14:creationId xmlns:p14="http://schemas.microsoft.com/office/powerpoint/2010/main" xmlns="" val="1882449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533400"/>
            <a:ext cx="8686801" cy="10668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en-US" dirty="0"/>
              <a:t>Add a footer</a:t>
            </a:r>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E0FA9E5-6744-4841-888F-9E7CC0C2B7EC}" type="datetimeFigureOut">
              <a:rPr lang="en-US" smtClean="0"/>
              <a:pPr/>
              <a:t>11/21/2020</a:t>
            </a:fld>
            <a:endParaRPr lang="en-US" dirty="0"/>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AAEAE4A8-A6E5-453E-B946-FB774B73F48C}" type="slidenum">
              <a:rPr lang="en-US" smtClean="0"/>
              <a:pPr/>
              <a:t>‹#›</a:t>
            </a:fld>
            <a:endParaRPr lang="en-US" dirty="0"/>
          </a:p>
        </p:txBody>
      </p:sp>
    </p:spTree>
    <p:extLst>
      <p:ext uri="{BB962C8B-B14F-4D97-AF65-F5344CB8AC3E}">
        <p14:creationId xmlns:p14="http://schemas.microsoft.com/office/powerpoint/2010/main" xmlns="" val="159705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80000"/>
        </a:lnSpc>
        <a:spcBef>
          <a:spcPct val="0"/>
        </a:spcBef>
        <a:buNone/>
        <a:defRPr sz="3600" b="1" kern="1200">
          <a:solidFill>
            <a:schemeClr val="accent1">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lumMod val="65000"/>
              <a:lumOff val="35000"/>
            </a:schemeClr>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lumMod val="65000"/>
              <a:lumOff val="35000"/>
            </a:schemeClr>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lumMod val="65000"/>
              <a:lumOff val="35000"/>
            </a:schemeClr>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3212" y="609599"/>
            <a:ext cx="9905998" cy="2514601"/>
          </a:xfrm>
        </p:spPr>
        <p:txBody>
          <a:bodyPr>
            <a:normAutofit/>
          </a:bodyPr>
          <a:lstStyle/>
          <a:p>
            <a:pPr algn="ctr"/>
            <a:r>
              <a:rPr lang="en-US" dirty="0">
                <a:latin typeface="Times New Roman" panose="02020603050405020304" pitchFamily="18" charset="0"/>
                <a:cs typeface="Times New Roman" panose="02020603050405020304" pitchFamily="18" charset="0"/>
              </a:rPr>
              <a:t>Stevens District Hospital Strategic Plan </a:t>
            </a:r>
          </a:p>
        </p:txBody>
      </p:sp>
      <p:sp>
        <p:nvSpPr>
          <p:cNvPr id="3" name="Subtitle 2"/>
          <p:cNvSpPr>
            <a:spLocks noGrp="1"/>
          </p:cNvSpPr>
          <p:nvPr>
            <p:ph type="subTitle" idx="1"/>
          </p:nvPr>
        </p:nvSpPr>
        <p:spPr>
          <a:xfrm>
            <a:off x="303212" y="3200400"/>
            <a:ext cx="7543800" cy="1905000"/>
          </a:xfrm>
        </p:spPr>
        <p:txBody>
          <a:bodyPr>
            <a:normAutofit/>
          </a:bodyPr>
          <a:lstStyle/>
          <a:p>
            <a:pPr algn="ctr"/>
            <a:r>
              <a:rPr lang="en-US" dirty="0">
                <a:solidFill>
                  <a:schemeClr val="tx1"/>
                </a:solidFill>
                <a:latin typeface="Times New Roman" panose="02020603050405020304" pitchFamily="18" charset="0"/>
                <a:cs typeface="Times New Roman" panose="02020603050405020304" pitchFamily="18" charset="0"/>
              </a:rPr>
              <a:t>Student Name</a:t>
            </a:r>
          </a:p>
          <a:p>
            <a:pPr algn="ctr"/>
            <a:r>
              <a:rPr lang="en-US" dirty="0">
                <a:solidFill>
                  <a:schemeClr val="tx1"/>
                </a:solidFill>
                <a:latin typeface="Times New Roman" panose="02020603050405020304" pitchFamily="18" charset="0"/>
                <a:cs typeface="Times New Roman" panose="02020603050405020304" pitchFamily="18" charset="0"/>
              </a:rPr>
              <a:t>Institution of Affiliation</a:t>
            </a:r>
          </a:p>
          <a:p>
            <a:pPr algn="ctr"/>
            <a:r>
              <a:rPr lang="en-US" dirty="0">
                <a:solidFill>
                  <a:schemeClr val="tx1"/>
                </a:solidFill>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xmlns="" val="14932598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80C107-8754-470A-A9ED-242A14AAE509}"/>
              </a:ext>
            </a:extLst>
          </p:cNvPr>
          <p:cNvSpPr>
            <a:spLocks noGrp="1"/>
          </p:cNvSpPr>
          <p:nvPr>
            <p:ph type="title"/>
          </p:nvPr>
        </p:nvSpPr>
        <p:spPr>
          <a:xfrm>
            <a:off x="1065212" y="304800"/>
            <a:ext cx="9677400" cy="685800"/>
          </a:xfrm>
        </p:spPr>
        <p:txBody>
          <a:bodyPr>
            <a:normAutofit/>
          </a:bodyPr>
          <a:lstStyle/>
          <a:p>
            <a:pPr algn="ctr"/>
            <a:r>
              <a:rPr lang="en-US" dirty="0">
                <a:latin typeface="Times New Roman" panose="02020603050405020304" pitchFamily="18" charset="0"/>
                <a:cs typeface="Times New Roman" panose="02020603050405020304" pitchFamily="18" charset="0"/>
              </a:rPr>
              <a:t>Presentation Scope</a:t>
            </a:r>
          </a:p>
        </p:txBody>
      </p:sp>
      <p:sp>
        <p:nvSpPr>
          <p:cNvPr id="3" name="Content Placeholder 2">
            <a:extLst>
              <a:ext uri="{FF2B5EF4-FFF2-40B4-BE49-F238E27FC236}">
                <a16:creationId xmlns:a16="http://schemas.microsoft.com/office/drawing/2014/main" xmlns="" id="{A8CD0CD9-5B23-47E7-8A68-4AEE51A65FA9}"/>
              </a:ext>
            </a:extLst>
          </p:cNvPr>
          <p:cNvSpPr>
            <a:spLocks noGrp="1"/>
          </p:cNvSpPr>
          <p:nvPr>
            <p:ph idx="1"/>
          </p:nvPr>
        </p:nvSpPr>
        <p:spPr>
          <a:xfrm>
            <a:off x="684212" y="990600"/>
            <a:ext cx="10668000" cy="5410200"/>
          </a:xfrm>
        </p:spPr>
        <p:txBody>
          <a:bodyPr>
            <a:normAutofit fontScale="92500" lnSpcReduction="10000"/>
          </a:bodyPr>
          <a:lstStyle/>
          <a:p>
            <a:pPr>
              <a:lnSpc>
                <a:spcPct val="20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Market Analysis</a:t>
            </a:r>
          </a:p>
          <a:p>
            <a:pPr>
              <a:lnSpc>
                <a:spcPct val="20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Stevens District Hospital’s Mission and Vision</a:t>
            </a:r>
          </a:p>
          <a:p>
            <a:pPr>
              <a:lnSpc>
                <a:spcPct val="20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SWOT analysis</a:t>
            </a:r>
          </a:p>
          <a:p>
            <a:pPr>
              <a:lnSpc>
                <a:spcPct val="20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Stevens District Hospital goals</a:t>
            </a:r>
          </a:p>
          <a:p>
            <a:pPr>
              <a:lnSpc>
                <a:spcPct val="20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Rationale for Goals</a:t>
            </a:r>
          </a:p>
          <a:p>
            <a:pPr>
              <a:lnSpc>
                <a:spcPct val="20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Itemized resources that may be needed</a:t>
            </a:r>
          </a:p>
          <a:p>
            <a:pPr>
              <a:lnSpc>
                <a:spcPct val="20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How the Strategic plan provides focus and direction for Stevens District Hospital</a:t>
            </a:r>
          </a:p>
        </p:txBody>
      </p:sp>
    </p:spTree>
    <p:extLst>
      <p:ext uri="{BB962C8B-B14F-4D97-AF65-F5344CB8AC3E}">
        <p14:creationId xmlns:p14="http://schemas.microsoft.com/office/powerpoint/2010/main" xmlns="" val="91502324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F61D3C-DCF0-4AA5-B563-6A7CA133C89A}"/>
              </a:ext>
            </a:extLst>
          </p:cNvPr>
          <p:cNvSpPr>
            <a:spLocks noGrp="1"/>
          </p:cNvSpPr>
          <p:nvPr>
            <p:ph type="title"/>
          </p:nvPr>
        </p:nvSpPr>
        <p:spPr>
          <a:xfrm>
            <a:off x="1065212" y="304800"/>
            <a:ext cx="8686801" cy="533400"/>
          </a:xfrm>
        </p:spPr>
        <p:txBody>
          <a:bodyPr/>
          <a:lstStyle/>
          <a:p>
            <a:pPr algn="ctr"/>
            <a:r>
              <a:rPr lang="en-US" dirty="0">
                <a:latin typeface="Times New Roman" panose="02020603050405020304" pitchFamily="18" charset="0"/>
                <a:cs typeface="Times New Roman" panose="02020603050405020304" pitchFamily="18" charset="0"/>
              </a:rPr>
              <a:t>Market Analysis</a:t>
            </a:r>
          </a:p>
        </p:txBody>
      </p:sp>
      <p:sp>
        <p:nvSpPr>
          <p:cNvPr id="3" name="Content Placeholder 2">
            <a:extLst>
              <a:ext uri="{FF2B5EF4-FFF2-40B4-BE49-F238E27FC236}">
                <a16:creationId xmlns:a16="http://schemas.microsoft.com/office/drawing/2014/main" xmlns="" id="{DF7BD41A-E36D-4E11-91C0-686E4CCEDA0C}"/>
              </a:ext>
            </a:extLst>
          </p:cNvPr>
          <p:cNvSpPr>
            <a:spLocks noGrp="1"/>
          </p:cNvSpPr>
          <p:nvPr>
            <p:ph idx="1"/>
          </p:nvPr>
        </p:nvSpPr>
        <p:spPr>
          <a:xfrm>
            <a:off x="455612" y="838200"/>
            <a:ext cx="11049000" cy="5791200"/>
          </a:xfrm>
        </p:spPr>
        <p:txBody>
          <a:bodyPr>
            <a:normAutofit fontScale="92500"/>
          </a:bodyPr>
          <a:lstStyle/>
          <a:p>
            <a:pPr>
              <a:lnSpc>
                <a:spcPct val="200000"/>
              </a:lnSpc>
            </a:pPr>
            <a:r>
              <a:rPr lang="en-US" sz="2400" dirty="0">
                <a:latin typeface="Times New Roman" panose="02020603050405020304" pitchFamily="18" charset="0"/>
                <a:cs typeface="Times New Roman" panose="02020603050405020304" pitchFamily="18" charset="0"/>
              </a:rPr>
              <a:t>A key component of a strategic plan is the market analysis. It is a qualitative and quantitative assessment of the market. A market analysis evaluates the market in terms of its volume, value, economic environment, and customer segments (</a:t>
            </a:r>
            <a:r>
              <a:rPr lang="en-US" sz="2400" b="0" i="0" dirty="0" err="1">
                <a:solidFill>
                  <a:srgbClr val="222222"/>
                </a:solidFill>
                <a:effectLst/>
                <a:latin typeface="Times New Roman" panose="02020603050405020304" pitchFamily="18" charset="0"/>
                <a:cs typeface="Times New Roman" panose="02020603050405020304" pitchFamily="18" charset="0"/>
              </a:rPr>
              <a:t>Keralis</a:t>
            </a:r>
            <a:r>
              <a:rPr lang="en-US" sz="2400" b="0" i="0" dirty="0">
                <a:solidFill>
                  <a:srgbClr val="222222"/>
                </a:solidFill>
                <a:effectLst/>
                <a:latin typeface="Times New Roman" panose="02020603050405020304" pitchFamily="18" charset="0"/>
                <a:cs typeface="Times New Roman" panose="02020603050405020304" pitchFamily="18" charset="0"/>
              </a:rPr>
              <a:t> et al., 2018)</a:t>
            </a:r>
            <a:r>
              <a:rPr lang="en-US" sz="2400" dirty="0">
                <a:latin typeface="Times New Roman" panose="02020603050405020304" pitchFamily="18" charset="0"/>
                <a:cs typeface="Times New Roman" panose="02020603050405020304" pitchFamily="18" charset="0"/>
              </a:rPr>
              <a:t>. Stevens District hospital is a non-profit independent facility providing care to patients. The hospital has grown in the last five years in terms of volume and value. The number of patients visiting the hospital have also significantly grown. The hospital faces competition from other healthcare facilities such as Hanover County Hospital, Medical Center in County South of Stevens, and Retail Pharmacy Instant Clinic. </a:t>
            </a:r>
          </a:p>
        </p:txBody>
      </p:sp>
    </p:spTree>
    <p:extLst>
      <p:ext uri="{BB962C8B-B14F-4D97-AF65-F5344CB8AC3E}">
        <p14:creationId xmlns:p14="http://schemas.microsoft.com/office/powerpoint/2010/main" xmlns="" val="2424319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1C1125-6552-486D-9DA9-209291876B82}"/>
              </a:ext>
            </a:extLst>
          </p:cNvPr>
          <p:cNvSpPr>
            <a:spLocks noGrp="1"/>
          </p:cNvSpPr>
          <p:nvPr>
            <p:ph type="title"/>
          </p:nvPr>
        </p:nvSpPr>
        <p:spPr>
          <a:xfrm>
            <a:off x="1065212" y="304800"/>
            <a:ext cx="8686801" cy="533400"/>
          </a:xfrm>
        </p:spPr>
        <p:txBody>
          <a:bodyPr/>
          <a:lstStyle/>
          <a:p>
            <a:pPr algn="ctr"/>
            <a:r>
              <a:rPr lang="en-US" dirty="0">
                <a:latin typeface="Times New Roman" panose="02020603050405020304" pitchFamily="18" charset="0"/>
                <a:cs typeface="Times New Roman" panose="02020603050405020304" pitchFamily="18" charset="0"/>
              </a:rPr>
              <a:t>Mission and Vision Statement</a:t>
            </a:r>
          </a:p>
        </p:txBody>
      </p:sp>
      <p:sp>
        <p:nvSpPr>
          <p:cNvPr id="3" name="Content Placeholder 2">
            <a:extLst>
              <a:ext uri="{FF2B5EF4-FFF2-40B4-BE49-F238E27FC236}">
                <a16:creationId xmlns:a16="http://schemas.microsoft.com/office/drawing/2014/main" xmlns="" id="{F7C2BC41-4274-4EC1-8EEF-A4F6FD9D8C2F}"/>
              </a:ext>
            </a:extLst>
          </p:cNvPr>
          <p:cNvSpPr>
            <a:spLocks noGrp="1"/>
          </p:cNvSpPr>
          <p:nvPr>
            <p:ph idx="1"/>
          </p:nvPr>
        </p:nvSpPr>
        <p:spPr>
          <a:xfrm>
            <a:off x="531812" y="838200"/>
            <a:ext cx="10591801" cy="5181600"/>
          </a:xfrm>
        </p:spPr>
        <p:txBody>
          <a:bodyPr>
            <a:normAutofit/>
          </a:bodyPr>
          <a:lstStyle/>
          <a:p>
            <a:pPr>
              <a:lnSpc>
                <a:spcPct val="200000"/>
              </a:lnSpc>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Stevens District Hospital’s mission is to improve population health and well-being through provision of quality care and exemplary service. </a:t>
            </a:r>
          </a:p>
          <a:p>
            <a:pPr>
              <a:lnSpc>
                <a:spcPct val="200000"/>
              </a:lnSpc>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The hospital’s vision is to be the healthcare provider of choice.</a:t>
            </a:r>
          </a:p>
        </p:txBody>
      </p:sp>
    </p:spTree>
    <p:extLst>
      <p:ext uri="{BB962C8B-B14F-4D97-AF65-F5344CB8AC3E}">
        <p14:creationId xmlns:p14="http://schemas.microsoft.com/office/powerpoint/2010/main" xmlns="" val="33456756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9F6BF8-E036-42B3-BD2B-8D63C871CFE8}"/>
              </a:ext>
            </a:extLst>
          </p:cNvPr>
          <p:cNvSpPr>
            <a:spLocks noGrp="1"/>
          </p:cNvSpPr>
          <p:nvPr>
            <p:ph type="title"/>
          </p:nvPr>
        </p:nvSpPr>
        <p:spPr>
          <a:xfrm>
            <a:off x="1065212" y="228600"/>
            <a:ext cx="8686801" cy="609600"/>
          </a:xfrm>
        </p:spPr>
        <p:txBody>
          <a:bodyPr/>
          <a:lstStyle/>
          <a:p>
            <a:pPr algn="ctr"/>
            <a:r>
              <a:rPr lang="en-US" dirty="0">
                <a:latin typeface="Times New Roman" panose="02020603050405020304" pitchFamily="18" charset="0"/>
                <a:cs typeface="Times New Roman" panose="02020603050405020304" pitchFamily="18" charset="0"/>
              </a:rPr>
              <a:t>SWOT Analysis</a:t>
            </a:r>
          </a:p>
        </p:txBody>
      </p:sp>
      <p:graphicFrame>
        <p:nvGraphicFramePr>
          <p:cNvPr id="4" name="Table 4">
            <a:extLst>
              <a:ext uri="{FF2B5EF4-FFF2-40B4-BE49-F238E27FC236}">
                <a16:creationId xmlns:a16="http://schemas.microsoft.com/office/drawing/2014/main" xmlns="" id="{B92F5B34-C841-4F3D-9A8F-C993902F1E6E}"/>
              </a:ext>
            </a:extLst>
          </p:cNvPr>
          <p:cNvGraphicFramePr>
            <a:graphicFrameLocks noGrp="1"/>
          </p:cNvGraphicFramePr>
          <p:nvPr>
            <p:ph idx="1"/>
            <p:extLst>
              <p:ext uri="{D42A27DB-BD31-4B8C-83A1-F6EECF244321}">
                <p14:modId xmlns:p14="http://schemas.microsoft.com/office/powerpoint/2010/main" xmlns="" val="2394830328"/>
              </p:ext>
            </p:extLst>
          </p:nvPr>
        </p:nvGraphicFramePr>
        <p:xfrm>
          <a:off x="1065213" y="1828800"/>
          <a:ext cx="8686800" cy="2667000"/>
        </p:xfrm>
        <a:graphic>
          <a:graphicData uri="http://schemas.openxmlformats.org/drawingml/2006/table">
            <a:tbl>
              <a:tblPr firstRow="1" bandRow="1">
                <a:tableStyleId>{5C22544A-7EE6-4342-B048-85BDC9FD1C3A}</a:tableStyleId>
              </a:tblPr>
              <a:tblGrid>
                <a:gridCol w="4343400">
                  <a:extLst>
                    <a:ext uri="{9D8B030D-6E8A-4147-A177-3AD203B41FA5}">
                      <a16:colId xmlns:a16="http://schemas.microsoft.com/office/drawing/2014/main" xmlns="" val="370016236"/>
                    </a:ext>
                  </a:extLst>
                </a:gridCol>
                <a:gridCol w="4343400">
                  <a:extLst>
                    <a:ext uri="{9D8B030D-6E8A-4147-A177-3AD203B41FA5}">
                      <a16:colId xmlns:a16="http://schemas.microsoft.com/office/drawing/2014/main" xmlns="" val="463431143"/>
                    </a:ext>
                  </a:extLst>
                </a:gridCol>
              </a:tblGrid>
              <a:tr h="685800">
                <a:tc>
                  <a:txBody>
                    <a:bodyPr/>
                    <a:lstStyle/>
                    <a:p>
                      <a:r>
                        <a:rPr lang="en-US" sz="3200" dirty="0">
                          <a:latin typeface="Arial Black" panose="020B0A04020102020204" pitchFamily="34" charset="0"/>
                          <a:cs typeface="Times New Roman" panose="02020603050405020304" pitchFamily="18" charset="0"/>
                        </a:rPr>
                        <a:t>Strengths</a:t>
                      </a:r>
                      <a:r>
                        <a:rPr lang="en-US" sz="2800" dirty="0"/>
                        <a:t> </a:t>
                      </a:r>
                    </a:p>
                  </a:txBody>
                  <a:tcPr/>
                </a:tc>
                <a:tc>
                  <a:txBody>
                    <a:bodyPr/>
                    <a:lstStyle/>
                    <a:p>
                      <a:r>
                        <a:rPr lang="en-US" sz="3200" dirty="0">
                          <a:latin typeface="Arial Black" panose="020B0A04020102020204" pitchFamily="34" charset="0"/>
                          <a:cs typeface="Times New Roman" panose="02020603050405020304" pitchFamily="18" charset="0"/>
                        </a:rPr>
                        <a:t>Weaknesses</a:t>
                      </a:r>
                    </a:p>
                  </a:txBody>
                  <a:tcPr/>
                </a:tc>
                <a:extLst>
                  <a:ext uri="{0D108BD9-81ED-4DB2-BD59-A6C34878D82A}">
                    <a16:rowId xmlns:a16="http://schemas.microsoft.com/office/drawing/2014/main" xmlns="" val="2126627908"/>
                  </a:ext>
                </a:extLst>
              </a:tr>
              <a:tr h="990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dk1"/>
                          </a:solidFill>
                          <a:effectLst/>
                          <a:latin typeface="Times New Roman" panose="02020603050405020304" pitchFamily="18" charset="0"/>
                          <a:ea typeface="+mn-ea"/>
                          <a:cs typeface="Times New Roman" panose="02020603050405020304" pitchFamily="18" charset="0"/>
                        </a:rPr>
                        <a:t>Low malpractice claims</a:t>
                      </a:r>
                    </a:p>
                    <a:p>
                      <a:endParaRPr lang="en-US" dirty="0"/>
                    </a:p>
                  </a:txBody>
                  <a:tcPr/>
                </a:tc>
                <a:tc>
                  <a:txBody>
                    <a:bodyPr/>
                    <a:lstStyle/>
                    <a:p>
                      <a:r>
                        <a:rPr lang="en-US" sz="2400" kern="1200" dirty="0">
                          <a:solidFill>
                            <a:schemeClr val="dk1"/>
                          </a:solidFill>
                          <a:effectLst/>
                          <a:latin typeface="Times New Roman" panose="02020603050405020304" pitchFamily="18" charset="0"/>
                          <a:ea typeface="+mn-ea"/>
                          <a:cs typeface="Times New Roman" panose="02020603050405020304" pitchFamily="18" charset="0"/>
                        </a:rPr>
                        <a:t>Inadequate staff. </a:t>
                      </a:r>
                      <a:endParaRPr lang="en-US"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342442749"/>
                  </a:ext>
                </a:extLst>
              </a:tr>
              <a:tr h="990600">
                <a:tc>
                  <a:txBody>
                    <a:bodyPr/>
                    <a:lstStyle/>
                    <a:p>
                      <a:r>
                        <a:rPr lang="en-US" sz="2400" kern="1200" dirty="0">
                          <a:solidFill>
                            <a:schemeClr val="dk1"/>
                          </a:solidFill>
                          <a:effectLst/>
                          <a:latin typeface="Times New Roman" panose="02020603050405020304" pitchFamily="18" charset="0"/>
                          <a:ea typeface="+mn-ea"/>
                          <a:cs typeface="Times New Roman" panose="02020603050405020304" pitchFamily="18" charset="0"/>
                        </a:rPr>
                        <a:t>Financial independence</a:t>
                      </a:r>
                      <a:endParaRPr lang="en-US" sz="2400" dirty="0">
                        <a:latin typeface="Times New Roman" panose="02020603050405020304" pitchFamily="18" charset="0"/>
                        <a:cs typeface="Times New Roman" panose="02020603050405020304" pitchFamily="18" charset="0"/>
                      </a:endParaRPr>
                    </a:p>
                  </a:txBody>
                  <a:tcPr/>
                </a:tc>
                <a:tc>
                  <a:txBody>
                    <a:bodyPr/>
                    <a:lstStyle/>
                    <a:p>
                      <a:r>
                        <a:rPr lang="en-US" sz="2400" kern="1200" dirty="0">
                          <a:solidFill>
                            <a:schemeClr val="dk1"/>
                          </a:solidFill>
                          <a:effectLst/>
                          <a:latin typeface="Times New Roman" panose="02020603050405020304" pitchFamily="18" charset="0"/>
                          <a:ea typeface="+mn-ea"/>
                          <a:cs typeface="Times New Roman" panose="02020603050405020304" pitchFamily="18" charset="0"/>
                        </a:rPr>
                        <a:t>Low-quality care</a:t>
                      </a:r>
                      <a:endParaRPr lang="en-US"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905221573"/>
                  </a:ext>
                </a:extLst>
              </a:tr>
            </a:tbl>
          </a:graphicData>
        </a:graphic>
      </p:graphicFrame>
    </p:spTree>
    <p:extLst>
      <p:ext uri="{BB962C8B-B14F-4D97-AF65-F5344CB8AC3E}">
        <p14:creationId xmlns:p14="http://schemas.microsoft.com/office/powerpoint/2010/main" xmlns="" val="238464782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4746FB-2749-4AF5-944B-5F51301B9765}"/>
              </a:ext>
            </a:extLst>
          </p:cNvPr>
          <p:cNvSpPr>
            <a:spLocks noGrp="1"/>
          </p:cNvSpPr>
          <p:nvPr>
            <p:ph type="title"/>
          </p:nvPr>
        </p:nvSpPr>
        <p:spPr>
          <a:xfrm>
            <a:off x="1065212" y="533400"/>
            <a:ext cx="8686801" cy="609600"/>
          </a:xfrm>
        </p:spPr>
        <p:txBody>
          <a:bodyPr/>
          <a:lstStyle/>
          <a:p>
            <a:pPr algn="ctr"/>
            <a:r>
              <a:rPr lang="en-US" dirty="0">
                <a:latin typeface="Times New Roman" panose="02020603050405020304" pitchFamily="18" charset="0"/>
                <a:cs typeface="Times New Roman" panose="02020603050405020304" pitchFamily="18" charset="0"/>
              </a:rPr>
              <a:t>SWOT Analysis</a:t>
            </a:r>
          </a:p>
        </p:txBody>
      </p:sp>
      <p:graphicFrame>
        <p:nvGraphicFramePr>
          <p:cNvPr id="4" name="Table 4">
            <a:extLst>
              <a:ext uri="{FF2B5EF4-FFF2-40B4-BE49-F238E27FC236}">
                <a16:creationId xmlns:a16="http://schemas.microsoft.com/office/drawing/2014/main" xmlns="" id="{1C566EA4-58AB-4ECB-960B-C02CF96D8819}"/>
              </a:ext>
            </a:extLst>
          </p:cNvPr>
          <p:cNvGraphicFramePr>
            <a:graphicFrameLocks noGrp="1"/>
          </p:cNvGraphicFramePr>
          <p:nvPr>
            <p:ph idx="1"/>
            <p:extLst>
              <p:ext uri="{D42A27DB-BD31-4B8C-83A1-F6EECF244321}">
                <p14:modId xmlns:p14="http://schemas.microsoft.com/office/powerpoint/2010/main" xmlns="" val="3323767453"/>
              </p:ext>
            </p:extLst>
          </p:nvPr>
        </p:nvGraphicFramePr>
        <p:xfrm>
          <a:off x="1065213" y="1828800"/>
          <a:ext cx="8686800" cy="2895600"/>
        </p:xfrm>
        <a:graphic>
          <a:graphicData uri="http://schemas.openxmlformats.org/drawingml/2006/table">
            <a:tbl>
              <a:tblPr firstRow="1" bandRow="1">
                <a:tableStyleId>{5C22544A-7EE6-4342-B048-85BDC9FD1C3A}</a:tableStyleId>
              </a:tblPr>
              <a:tblGrid>
                <a:gridCol w="4343400">
                  <a:extLst>
                    <a:ext uri="{9D8B030D-6E8A-4147-A177-3AD203B41FA5}">
                      <a16:colId xmlns:a16="http://schemas.microsoft.com/office/drawing/2014/main" xmlns="" val="2318184127"/>
                    </a:ext>
                  </a:extLst>
                </a:gridCol>
                <a:gridCol w="4343400">
                  <a:extLst>
                    <a:ext uri="{9D8B030D-6E8A-4147-A177-3AD203B41FA5}">
                      <a16:colId xmlns:a16="http://schemas.microsoft.com/office/drawing/2014/main" xmlns="" val="2056761626"/>
                    </a:ext>
                  </a:extLst>
                </a:gridCol>
              </a:tblGrid>
              <a:tr h="609600">
                <a:tc>
                  <a:txBody>
                    <a:bodyPr/>
                    <a:lstStyle/>
                    <a:p>
                      <a:r>
                        <a:rPr lang="en-US" sz="2400" dirty="0">
                          <a:latin typeface="Arial Black" panose="020B0A04020102020204" pitchFamily="34" charset="0"/>
                        </a:rPr>
                        <a:t>Opportunities</a:t>
                      </a:r>
                    </a:p>
                  </a:txBody>
                  <a:tcPr/>
                </a:tc>
                <a:tc>
                  <a:txBody>
                    <a:bodyPr/>
                    <a:lstStyle/>
                    <a:p>
                      <a:r>
                        <a:rPr lang="en-US" sz="2400" dirty="0">
                          <a:latin typeface="Arial Black" panose="020B0A04020102020204" pitchFamily="34" charset="0"/>
                        </a:rPr>
                        <a:t>Threats</a:t>
                      </a:r>
                    </a:p>
                  </a:txBody>
                  <a:tcPr/>
                </a:tc>
                <a:extLst>
                  <a:ext uri="{0D108BD9-81ED-4DB2-BD59-A6C34878D82A}">
                    <a16:rowId xmlns:a16="http://schemas.microsoft.com/office/drawing/2014/main" xmlns="" val="1860569797"/>
                  </a:ext>
                </a:extLst>
              </a:tr>
              <a:tr h="1143000">
                <a:tc>
                  <a:txBody>
                    <a:bodyPr/>
                    <a:lstStyle/>
                    <a:p>
                      <a:r>
                        <a:rPr lang="en-US" sz="2400" kern="1200" dirty="0">
                          <a:solidFill>
                            <a:schemeClr val="dk1"/>
                          </a:solidFill>
                          <a:effectLst/>
                          <a:latin typeface="Times New Roman" panose="02020603050405020304" pitchFamily="18" charset="0"/>
                          <a:ea typeface="+mn-ea"/>
                          <a:cs typeface="Times New Roman" panose="02020603050405020304" pitchFamily="18" charset="0"/>
                        </a:rPr>
                        <a:t>Job opportunities</a:t>
                      </a:r>
                      <a:endParaRPr lang="en-US" sz="2400" dirty="0">
                        <a:latin typeface="Times New Roman" panose="02020603050405020304" pitchFamily="18" charset="0"/>
                        <a:cs typeface="Times New Roman" panose="02020603050405020304" pitchFamily="18" charset="0"/>
                      </a:endParaRPr>
                    </a:p>
                  </a:txBody>
                  <a:tcPr/>
                </a:tc>
                <a:tc>
                  <a:txBody>
                    <a:bodyPr/>
                    <a:lstStyle/>
                    <a:p>
                      <a:r>
                        <a:rPr lang="en-US" sz="2400" kern="1200" dirty="0">
                          <a:solidFill>
                            <a:schemeClr val="dk1"/>
                          </a:solidFill>
                          <a:effectLst/>
                          <a:latin typeface="Times New Roman" panose="02020603050405020304" pitchFamily="18" charset="0"/>
                          <a:ea typeface="+mn-ea"/>
                          <a:cs typeface="Times New Roman" panose="02020603050405020304" pitchFamily="18" charset="0"/>
                        </a:rPr>
                        <a:t>Increased competition</a:t>
                      </a:r>
                      <a:endParaRPr lang="en-US"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770651429"/>
                  </a:ext>
                </a:extLst>
              </a:tr>
              <a:tr h="1143000">
                <a:tc>
                  <a:txBody>
                    <a:bodyPr/>
                    <a:lstStyle/>
                    <a:p>
                      <a:r>
                        <a:rPr lang="en-US" sz="2400" kern="1200" dirty="0">
                          <a:solidFill>
                            <a:schemeClr val="dk1"/>
                          </a:solidFill>
                          <a:effectLst/>
                          <a:latin typeface="Times New Roman" panose="02020603050405020304" pitchFamily="18" charset="0"/>
                          <a:ea typeface="+mn-ea"/>
                          <a:cs typeface="Times New Roman" panose="02020603050405020304" pitchFamily="18" charset="0"/>
                        </a:rPr>
                        <a:t>New markets and services</a:t>
                      </a:r>
                      <a:endParaRPr lang="en-US" sz="2400" dirty="0">
                        <a:latin typeface="Times New Roman" panose="02020603050405020304" pitchFamily="18" charset="0"/>
                        <a:cs typeface="Times New Roman" panose="02020603050405020304" pitchFamily="18" charset="0"/>
                      </a:endParaRPr>
                    </a:p>
                  </a:txBody>
                  <a:tcPr/>
                </a:tc>
                <a:tc>
                  <a:txBody>
                    <a:bodyPr/>
                    <a:lstStyle/>
                    <a:p>
                      <a:r>
                        <a:rPr lang="en-US" sz="2400" kern="1200" dirty="0">
                          <a:solidFill>
                            <a:schemeClr val="dk1"/>
                          </a:solidFill>
                          <a:effectLst/>
                          <a:latin typeface="Times New Roman" panose="02020603050405020304" pitchFamily="18" charset="0"/>
                          <a:ea typeface="+mn-ea"/>
                          <a:cs typeface="Times New Roman" panose="02020603050405020304" pitchFamily="18" charset="0"/>
                        </a:rPr>
                        <a:t>Increased chronic conditions</a:t>
                      </a:r>
                      <a:endParaRPr lang="en-US"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718419206"/>
                  </a:ext>
                </a:extLst>
              </a:tr>
            </a:tbl>
          </a:graphicData>
        </a:graphic>
      </p:graphicFrame>
    </p:spTree>
    <p:extLst>
      <p:ext uri="{BB962C8B-B14F-4D97-AF65-F5344CB8AC3E}">
        <p14:creationId xmlns:p14="http://schemas.microsoft.com/office/powerpoint/2010/main" xmlns="" val="42368612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A287EC-A92D-460A-AE51-6DDAFBEE5526}"/>
              </a:ext>
            </a:extLst>
          </p:cNvPr>
          <p:cNvSpPr>
            <a:spLocks noGrp="1"/>
          </p:cNvSpPr>
          <p:nvPr>
            <p:ph type="title"/>
          </p:nvPr>
        </p:nvSpPr>
        <p:spPr>
          <a:xfrm>
            <a:off x="1065212" y="533400"/>
            <a:ext cx="8686801" cy="609600"/>
          </a:xfrm>
        </p:spPr>
        <p:txBody>
          <a:bodyPr/>
          <a:lstStyle/>
          <a:p>
            <a:pPr algn="ctr"/>
            <a:r>
              <a:rPr lang="en-US" dirty="0">
                <a:latin typeface="Times New Roman" panose="02020603050405020304" pitchFamily="18" charset="0"/>
                <a:cs typeface="Times New Roman" panose="02020603050405020304" pitchFamily="18" charset="0"/>
              </a:rPr>
              <a:t>Goals</a:t>
            </a:r>
          </a:p>
        </p:txBody>
      </p:sp>
      <p:sp>
        <p:nvSpPr>
          <p:cNvPr id="3" name="Content Placeholder 2">
            <a:extLst>
              <a:ext uri="{FF2B5EF4-FFF2-40B4-BE49-F238E27FC236}">
                <a16:creationId xmlns:a16="http://schemas.microsoft.com/office/drawing/2014/main" xmlns="" id="{153FA464-73E9-42F0-A758-D509899A6848}"/>
              </a:ext>
            </a:extLst>
          </p:cNvPr>
          <p:cNvSpPr>
            <a:spLocks noGrp="1"/>
          </p:cNvSpPr>
          <p:nvPr>
            <p:ph idx="1"/>
          </p:nvPr>
        </p:nvSpPr>
        <p:spPr>
          <a:xfrm>
            <a:off x="684212" y="1143000"/>
            <a:ext cx="10820400" cy="5181600"/>
          </a:xfrm>
        </p:spPr>
        <p:txBody>
          <a:bodyPr>
            <a:normAutofit/>
          </a:bodyPr>
          <a:lstStyle/>
          <a:p>
            <a:pPr lvl="1">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Financial/Economic goal</a:t>
            </a:r>
          </a:p>
          <a:p>
            <a:pPr marL="45720" indent="0">
              <a:lnSpc>
                <a:spcPct val="200000"/>
              </a:lnSpc>
              <a:buNone/>
            </a:pPr>
            <a:r>
              <a:rPr lang="en-US" sz="2400" dirty="0">
                <a:latin typeface="Times New Roman" panose="02020603050405020304" pitchFamily="18" charset="0"/>
                <a:cs typeface="Times New Roman" panose="02020603050405020304" pitchFamily="18" charset="0"/>
              </a:rPr>
              <a:t>The hospital’s financial goal is to raise enough resources to finance its operational costs. </a:t>
            </a:r>
          </a:p>
          <a:p>
            <a:pPr lvl="1">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Legal/Regulatory goal</a:t>
            </a:r>
          </a:p>
          <a:p>
            <a:pPr marL="45720" indent="0">
              <a:lnSpc>
                <a:spcPct val="200000"/>
              </a:lnSpc>
              <a:buNone/>
            </a:pPr>
            <a:r>
              <a:rPr lang="en-US" sz="2400" dirty="0">
                <a:latin typeface="Times New Roman" panose="02020603050405020304" pitchFamily="18" charset="0"/>
                <a:cs typeface="Times New Roman" panose="02020603050405020304" pitchFamily="18" charset="0"/>
              </a:rPr>
              <a:t>The organization’s regulatory goal is to be compliant to the laws, policies and regulations within its scope of operation. </a:t>
            </a:r>
          </a:p>
        </p:txBody>
      </p:sp>
    </p:spTree>
    <p:extLst>
      <p:ext uri="{BB962C8B-B14F-4D97-AF65-F5344CB8AC3E}">
        <p14:creationId xmlns:p14="http://schemas.microsoft.com/office/powerpoint/2010/main" xmlns="" val="9219981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656DBC-29EF-4F54-8D68-6EF7C881686F}"/>
              </a:ext>
            </a:extLst>
          </p:cNvPr>
          <p:cNvSpPr>
            <a:spLocks noGrp="1"/>
          </p:cNvSpPr>
          <p:nvPr>
            <p:ph type="title"/>
          </p:nvPr>
        </p:nvSpPr>
        <p:spPr>
          <a:xfrm>
            <a:off x="1079966" y="304800"/>
            <a:ext cx="8686801" cy="762000"/>
          </a:xfrm>
        </p:spPr>
        <p:txBody>
          <a:bodyPr/>
          <a:lstStyle/>
          <a:p>
            <a:pPr algn="ctr"/>
            <a:r>
              <a:rPr lang="en-US" dirty="0">
                <a:latin typeface="Times New Roman" panose="02020603050405020304" pitchFamily="18" charset="0"/>
                <a:cs typeface="Times New Roman" panose="02020603050405020304" pitchFamily="18" charset="0"/>
              </a:rPr>
              <a:t>Goals</a:t>
            </a:r>
          </a:p>
        </p:txBody>
      </p:sp>
      <p:sp>
        <p:nvSpPr>
          <p:cNvPr id="3" name="Content Placeholder 2">
            <a:extLst>
              <a:ext uri="{FF2B5EF4-FFF2-40B4-BE49-F238E27FC236}">
                <a16:creationId xmlns:a16="http://schemas.microsoft.com/office/drawing/2014/main" xmlns="" id="{311D9619-4A9C-4A6C-B383-5B554916DC6F}"/>
              </a:ext>
            </a:extLst>
          </p:cNvPr>
          <p:cNvSpPr>
            <a:spLocks noGrp="1"/>
          </p:cNvSpPr>
          <p:nvPr>
            <p:ph idx="1"/>
          </p:nvPr>
        </p:nvSpPr>
        <p:spPr>
          <a:xfrm>
            <a:off x="303212" y="1219200"/>
            <a:ext cx="11353800" cy="5334000"/>
          </a:xfrm>
        </p:spPr>
        <p:txBody>
          <a:bodyPr>
            <a:noAutofit/>
          </a:bodyPr>
          <a:lstStyle/>
          <a:p>
            <a:pPr lvl="1">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Risk/Quality Management goal</a:t>
            </a:r>
          </a:p>
          <a:p>
            <a:pPr>
              <a:lnSpc>
                <a:spcPct val="200000"/>
              </a:lnSpc>
            </a:pPr>
            <a:r>
              <a:rPr lang="en-US" sz="2400" dirty="0">
                <a:latin typeface="Times New Roman" panose="02020603050405020304" pitchFamily="18" charset="0"/>
                <a:cs typeface="Times New Roman" panose="02020603050405020304" pitchFamily="18" charset="0"/>
              </a:rPr>
              <a:t>Steven’s quality management goal is to improve patient care by improving patient safety and efficiency of treatment. </a:t>
            </a:r>
          </a:p>
          <a:p>
            <a:pPr>
              <a:lnSpc>
                <a:spcPct val="200000"/>
              </a:lnSpc>
            </a:pPr>
            <a:r>
              <a:rPr lang="en-US" sz="2400" dirty="0">
                <a:latin typeface="Times New Roman" panose="02020603050405020304" pitchFamily="18" charset="0"/>
                <a:cs typeface="Times New Roman" panose="02020603050405020304" pitchFamily="18" charset="0"/>
              </a:rPr>
              <a:t>Develop a robust process that evaluates all organizational risks. </a:t>
            </a:r>
          </a:p>
          <a:p>
            <a:pPr lvl="1">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Technology goal</a:t>
            </a:r>
          </a:p>
          <a:p>
            <a:pPr>
              <a:lnSpc>
                <a:spcPct val="100000"/>
              </a:lnSpc>
            </a:pPr>
            <a:r>
              <a:rPr lang="en-US" sz="2400" dirty="0">
                <a:latin typeface="Times New Roman" panose="02020603050405020304" pitchFamily="18" charset="0"/>
                <a:cs typeface="Times New Roman" panose="02020603050405020304" pitchFamily="18" charset="0"/>
              </a:rPr>
              <a:t>The hospital will integrate information technology into its day to day operations to strengthen healthcare delivery. </a:t>
            </a:r>
          </a:p>
        </p:txBody>
      </p:sp>
    </p:spTree>
    <p:extLst>
      <p:ext uri="{BB962C8B-B14F-4D97-AF65-F5344CB8AC3E}">
        <p14:creationId xmlns:p14="http://schemas.microsoft.com/office/powerpoint/2010/main" xmlns="" val="12930060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40F62B-6FD1-4771-B34A-0A8E3166847E}"/>
              </a:ext>
            </a:extLst>
          </p:cNvPr>
          <p:cNvSpPr>
            <a:spLocks noGrp="1"/>
          </p:cNvSpPr>
          <p:nvPr>
            <p:ph type="title"/>
          </p:nvPr>
        </p:nvSpPr>
        <p:spPr>
          <a:xfrm>
            <a:off x="1065212" y="304800"/>
            <a:ext cx="8686801" cy="609600"/>
          </a:xfrm>
        </p:spPr>
        <p:txBody>
          <a:bodyPr/>
          <a:lstStyle/>
          <a:p>
            <a:pPr algn="ctr"/>
            <a:r>
              <a:rPr lang="en-US" dirty="0">
                <a:latin typeface="Times New Roman" panose="02020603050405020304" pitchFamily="18" charset="0"/>
                <a:cs typeface="Times New Roman" panose="02020603050405020304" pitchFamily="18" charset="0"/>
              </a:rPr>
              <a:t>Rationale for Goals </a:t>
            </a:r>
          </a:p>
        </p:txBody>
      </p:sp>
      <p:sp>
        <p:nvSpPr>
          <p:cNvPr id="3" name="Content Placeholder 2">
            <a:extLst>
              <a:ext uri="{FF2B5EF4-FFF2-40B4-BE49-F238E27FC236}">
                <a16:creationId xmlns:a16="http://schemas.microsoft.com/office/drawing/2014/main" xmlns="" id="{EA732EF1-6FB9-48EE-9289-F61A9B0DE4DA}"/>
              </a:ext>
            </a:extLst>
          </p:cNvPr>
          <p:cNvSpPr>
            <a:spLocks noGrp="1"/>
          </p:cNvSpPr>
          <p:nvPr>
            <p:ph idx="1"/>
          </p:nvPr>
        </p:nvSpPr>
        <p:spPr>
          <a:xfrm>
            <a:off x="379412" y="914400"/>
            <a:ext cx="11125200" cy="5638800"/>
          </a:xfrm>
        </p:spPr>
        <p:txBody>
          <a:bodyPr>
            <a:normAutofit/>
          </a:bodyPr>
          <a:lstStyle/>
          <a:p>
            <a:pPr>
              <a:lnSpc>
                <a:spcPct val="200000"/>
              </a:lnSpc>
            </a:pPr>
            <a:r>
              <a:rPr lang="en-US" sz="2400" dirty="0">
                <a:latin typeface="Times New Roman" panose="02020603050405020304" pitchFamily="18" charset="0"/>
                <a:cs typeface="Times New Roman" panose="02020603050405020304" pitchFamily="18" charset="0"/>
              </a:rPr>
              <a:t>Healthcare is evolving and the integration of technology is making rational analysis important to adequately determine the effectiveness of care, cost of providing care, and actions to be taken to achieve its goals (</a:t>
            </a:r>
            <a:r>
              <a:rPr lang="en-US" sz="2400" b="0" i="0" dirty="0">
                <a:solidFill>
                  <a:srgbClr val="222222"/>
                </a:solidFill>
                <a:effectLst/>
                <a:latin typeface="Times New Roman" panose="02020603050405020304" pitchFamily="18" charset="0"/>
                <a:cs typeface="Times New Roman" panose="02020603050405020304" pitchFamily="18" charset="0"/>
              </a:rPr>
              <a:t>Lindblad et al., 2017)</a:t>
            </a:r>
            <a:r>
              <a:rPr lang="en-US" sz="2400" dirty="0">
                <a:latin typeface="Times New Roman" panose="02020603050405020304" pitchFamily="18" charset="0"/>
                <a:cs typeface="Times New Roman" panose="02020603050405020304" pitchFamily="18" charset="0"/>
              </a:rPr>
              <a:t>. The hospital is under pressure to be cost efficient even though regulatory requirement continue to change. A rationale analysis helps the organization determine the cost of providing a service or a product. </a:t>
            </a:r>
          </a:p>
        </p:txBody>
      </p:sp>
    </p:spTree>
    <p:extLst>
      <p:ext uri="{BB962C8B-B14F-4D97-AF65-F5344CB8AC3E}">
        <p14:creationId xmlns:p14="http://schemas.microsoft.com/office/powerpoint/2010/main" xmlns="" val="36593983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33E683-A14E-4FFF-93C6-A3E5A8FF862A}"/>
              </a:ext>
            </a:extLst>
          </p:cNvPr>
          <p:cNvSpPr>
            <a:spLocks noGrp="1"/>
          </p:cNvSpPr>
          <p:nvPr>
            <p:ph type="title"/>
          </p:nvPr>
        </p:nvSpPr>
        <p:spPr>
          <a:xfrm>
            <a:off x="1065212" y="228600"/>
            <a:ext cx="8686801" cy="533400"/>
          </a:xfrm>
        </p:spPr>
        <p:txBody>
          <a:bodyPr/>
          <a:lstStyle/>
          <a:p>
            <a:pPr algn="ctr"/>
            <a:r>
              <a:rPr lang="en-US" dirty="0">
                <a:latin typeface="Times New Roman" panose="02020603050405020304" pitchFamily="18" charset="0"/>
                <a:cs typeface="Times New Roman" panose="02020603050405020304" pitchFamily="18" charset="0"/>
              </a:rPr>
              <a:t>Needed Itemized Resources</a:t>
            </a:r>
          </a:p>
        </p:txBody>
      </p:sp>
      <p:sp>
        <p:nvSpPr>
          <p:cNvPr id="3" name="Content Placeholder 2">
            <a:extLst>
              <a:ext uri="{FF2B5EF4-FFF2-40B4-BE49-F238E27FC236}">
                <a16:creationId xmlns:a16="http://schemas.microsoft.com/office/drawing/2014/main" xmlns="" id="{D9E7A146-0EF8-4DE9-A6F2-69BDE58DF50F}"/>
              </a:ext>
            </a:extLst>
          </p:cNvPr>
          <p:cNvSpPr>
            <a:spLocks noGrp="1"/>
          </p:cNvSpPr>
          <p:nvPr>
            <p:ph idx="1"/>
          </p:nvPr>
        </p:nvSpPr>
        <p:spPr>
          <a:xfrm>
            <a:off x="608012" y="762000"/>
            <a:ext cx="10972800" cy="6096000"/>
          </a:xfrm>
        </p:spPr>
        <p:txBody>
          <a:bodyPr>
            <a:noAutofit/>
          </a:bodyPr>
          <a:lstStyle/>
          <a:p>
            <a:pPr marL="45720" indent="0">
              <a:lnSpc>
                <a:spcPct val="150000"/>
              </a:lnSpc>
              <a:buNone/>
            </a:pPr>
            <a:r>
              <a:rPr lang="en-US" sz="2400" dirty="0">
                <a:latin typeface="Times New Roman" panose="02020603050405020304" pitchFamily="18" charset="0"/>
                <a:cs typeface="Times New Roman" panose="02020603050405020304" pitchFamily="18" charset="0"/>
              </a:rPr>
              <a:t>There are variety of resources needed at the hospital to provide quality patient care these include Financial resources in terms of;</a:t>
            </a:r>
          </a:p>
          <a:p>
            <a:pPr lvl="2">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Direct costs</a:t>
            </a:r>
          </a:p>
          <a:p>
            <a:pPr marL="45720" indent="0">
              <a:lnSpc>
                <a:spcPct val="150000"/>
              </a:lnSpc>
              <a:buNone/>
            </a:pPr>
            <a:r>
              <a:rPr lang="en-US" sz="2400" dirty="0">
                <a:latin typeface="Times New Roman" panose="02020603050405020304" pitchFamily="18" charset="0"/>
                <a:cs typeface="Times New Roman" panose="02020603050405020304" pitchFamily="18" charset="0"/>
              </a:rPr>
              <a:t>These are expenses that the hospital incurs to provide quality care to its patients. This includes salaries; and </a:t>
            </a:r>
          </a:p>
          <a:p>
            <a:pPr lvl="2">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Indirect costs</a:t>
            </a:r>
          </a:p>
          <a:p>
            <a:pPr marL="45720" indent="0">
              <a:lnSpc>
                <a:spcPct val="150000"/>
              </a:lnSpc>
              <a:buNone/>
            </a:pPr>
            <a:r>
              <a:rPr lang="en-US" sz="2400" dirty="0">
                <a:latin typeface="Times New Roman" panose="02020603050405020304" pitchFamily="18" charset="0"/>
                <a:cs typeface="Times New Roman" panose="02020603050405020304" pitchFamily="18" charset="0"/>
              </a:rPr>
              <a:t>These are expenses the hospital incurs for effective operation, for instance, payments for utility bills, lease payments for the building where the hospital is located. </a:t>
            </a:r>
          </a:p>
          <a:p>
            <a:pPr lvl="2">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Fixed costs</a:t>
            </a:r>
          </a:p>
          <a:p>
            <a:pPr lvl="2">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Marginal costs</a:t>
            </a:r>
          </a:p>
        </p:txBody>
      </p:sp>
    </p:spTree>
    <p:extLst>
      <p:ext uri="{BB962C8B-B14F-4D97-AF65-F5344CB8AC3E}">
        <p14:creationId xmlns:p14="http://schemas.microsoft.com/office/powerpoint/2010/main" xmlns="" val="15242690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0A27F2-3FA3-4249-9B69-934ECA61539B}"/>
              </a:ext>
            </a:extLst>
          </p:cNvPr>
          <p:cNvSpPr>
            <a:spLocks noGrp="1"/>
          </p:cNvSpPr>
          <p:nvPr>
            <p:ph type="title"/>
          </p:nvPr>
        </p:nvSpPr>
        <p:spPr>
          <a:xfrm>
            <a:off x="1065212" y="0"/>
            <a:ext cx="8686801" cy="129540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How the Strategic plan provides focus and direction for Stevens District Hospital</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68DD6BCF-FCC4-4698-BBB1-243EDF810C84}"/>
              </a:ext>
            </a:extLst>
          </p:cNvPr>
          <p:cNvSpPr>
            <a:spLocks noGrp="1"/>
          </p:cNvSpPr>
          <p:nvPr>
            <p:ph idx="1"/>
          </p:nvPr>
        </p:nvSpPr>
        <p:spPr>
          <a:xfrm>
            <a:off x="455612" y="914400"/>
            <a:ext cx="11049000" cy="5562600"/>
          </a:xfrm>
        </p:spPr>
        <p:txBody>
          <a:bodyPr>
            <a:normAutofit lnSpcReduction="10000"/>
          </a:bodyPr>
          <a:lstStyle/>
          <a:p>
            <a:pPr>
              <a:lnSpc>
                <a:spcPct val="150000"/>
              </a:lnSpc>
            </a:pPr>
            <a:r>
              <a:rPr lang="en-US" sz="2800" dirty="0">
                <a:latin typeface="Times New Roman" panose="02020603050405020304" pitchFamily="18" charset="0"/>
                <a:cs typeface="Times New Roman" panose="02020603050405020304" pitchFamily="18" charset="0"/>
              </a:rPr>
              <a:t>The metrics for assessing Steven’s District Hospital strategic plan encompasses internal and external environmental factors such as regulatory requirements, population health, technological advancements staffing, organizational strength, economy and products and services. Therefore the goals established in the strategic planning scenario helps to achieve the staffing needs, revenue targets and financial planning. Based on this strategic plan, the hospital will create staffing projections and financial planning that can help achieve the overall hospital goals and objectives. </a:t>
            </a:r>
          </a:p>
        </p:txBody>
      </p:sp>
    </p:spTree>
    <p:extLst>
      <p:ext uri="{BB962C8B-B14F-4D97-AF65-F5344CB8AC3E}">
        <p14:creationId xmlns:p14="http://schemas.microsoft.com/office/powerpoint/2010/main" xmlns="" val="4895843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A3B419-1903-4F4D-829E-64CCC603E2F1}"/>
              </a:ext>
            </a:extLst>
          </p:cNvPr>
          <p:cNvSpPr>
            <a:spLocks noGrp="1"/>
          </p:cNvSpPr>
          <p:nvPr>
            <p:ph type="title"/>
          </p:nvPr>
        </p:nvSpPr>
        <p:spPr>
          <a:xfrm>
            <a:off x="1065212" y="533400"/>
            <a:ext cx="8686801" cy="533400"/>
          </a:xfrm>
        </p:spPr>
        <p:txBody>
          <a:bodyPr/>
          <a:lstStyle/>
          <a:p>
            <a:pPr algn="ctr"/>
            <a:r>
              <a:rPr lang="en-US"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xmlns="" id="{132C3A2B-2C56-4811-8C6C-CEC4A652FE8A}"/>
              </a:ext>
            </a:extLst>
          </p:cNvPr>
          <p:cNvSpPr>
            <a:spLocks noGrp="1"/>
          </p:cNvSpPr>
          <p:nvPr>
            <p:ph idx="1"/>
          </p:nvPr>
        </p:nvSpPr>
        <p:spPr>
          <a:xfrm>
            <a:off x="455612" y="1066800"/>
            <a:ext cx="9296401" cy="4953000"/>
          </a:xfrm>
        </p:spPr>
        <p:txBody>
          <a:bodyPr/>
          <a:lstStyle/>
          <a:p>
            <a:r>
              <a:rPr lang="en-US" b="0" i="0" dirty="0">
                <a:solidFill>
                  <a:srgbClr val="222222"/>
                </a:solidFill>
                <a:effectLst/>
                <a:latin typeface="Times New Roman" panose="02020603050405020304" pitchFamily="18" charset="0"/>
                <a:cs typeface="Times New Roman" panose="02020603050405020304" pitchFamily="18" charset="0"/>
              </a:rPr>
              <a:t>Chen, J. Q., &amp; </a:t>
            </a:r>
            <a:r>
              <a:rPr lang="en-US" b="0" i="0" dirty="0" err="1">
                <a:solidFill>
                  <a:srgbClr val="222222"/>
                </a:solidFill>
                <a:effectLst/>
                <a:latin typeface="Times New Roman" panose="02020603050405020304" pitchFamily="18" charset="0"/>
                <a:cs typeface="Times New Roman" panose="02020603050405020304" pitchFamily="18" charset="0"/>
              </a:rPr>
              <a:t>Benusa</a:t>
            </a:r>
            <a:r>
              <a:rPr lang="en-US" b="0" i="0" dirty="0">
                <a:solidFill>
                  <a:srgbClr val="222222"/>
                </a:solidFill>
                <a:effectLst/>
                <a:latin typeface="Times New Roman" panose="02020603050405020304" pitchFamily="18" charset="0"/>
                <a:cs typeface="Times New Roman" panose="02020603050405020304" pitchFamily="18" charset="0"/>
              </a:rPr>
              <a:t>, A. (2017). HIPAA security compliance challenges: The case 	for small healthcare providers. </a:t>
            </a:r>
            <a:r>
              <a:rPr lang="en-US" b="0" i="1" dirty="0">
                <a:solidFill>
                  <a:srgbClr val="222222"/>
                </a:solidFill>
                <a:effectLst/>
                <a:latin typeface="Times New Roman" panose="02020603050405020304" pitchFamily="18" charset="0"/>
                <a:cs typeface="Times New Roman" panose="02020603050405020304" pitchFamily="18" charset="0"/>
              </a:rPr>
              <a:t>International Journal of Healthcare 	Management</a:t>
            </a:r>
            <a:r>
              <a:rPr lang="en-US" b="0" i="0" dirty="0">
                <a:solidFill>
                  <a:srgbClr val="222222"/>
                </a:solidFill>
                <a:effectLst/>
                <a:latin typeface="Times New Roman" panose="02020603050405020304" pitchFamily="18" charset="0"/>
                <a:cs typeface="Times New Roman" panose="02020603050405020304" pitchFamily="18" charset="0"/>
              </a:rPr>
              <a:t>, </a:t>
            </a:r>
            <a:r>
              <a:rPr lang="en-US" b="0" i="1" dirty="0">
                <a:solidFill>
                  <a:srgbClr val="222222"/>
                </a:solidFill>
                <a:effectLst/>
                <a:latin typeface="Times New Roman" panose="02020603050405020304" pitchFamily="18" charset="0"/>
                <a:cs typeface="Times New Roman" panose="02020603050405020304" pitchFamily="18" charset="0"/>
              </a:rPr>
              <a:t>10</a:t>
            </a:r>
            <a:r>
              <a:rPr lang="en-US" b="0" i="0" dirty="0">
                <a:solidFill>
                  <a:srgbClr val="222222"/>
                </a:solidFill>
                <a:effectLst/>
                <a:latin typeface="Times New Roman" panose="02020603050405020304" pitchFamily="18" charset="0"/>
                <a:cs typeface="Times New Roman" panose="02020603050405020304" pitchFamily="18" charset="0"/>
              </a:rPr>
              <a:t>(2), 135-146.</a:t>
            </a:r>
          </a:p>
          <a:p>
            <a:r>
              <a:rPr lang="en-US" b="0" i="0" dirty="0" err="1">
                <a:solidFill>
                  <a:srgbClr val="222222"/>
                </a:solidFill>
                <a:effectLst/>
                <a:latin typeface="Times New Roman" panose="02020603050405020304" pitchFamily="18" charset="0"/>
                <a:cs typeface="Times New Roman" panose="02020603050405020304" pitchFamily="18" charset="0"/>
              </a:rPr>
              <a:t>Keralis</a:t>
            </a:r>
            <a:r>
              <a:rPr lang="en-US" b="0" i="0" dirty="0">
                <a:solidFill>
                  <a:srgbClr val="222222"/>
                </a:solidFill>
                <a:effectLst/>
                <a:latin typeface="Times New Roman" panose="02020603050405020304" pitchFamily="18" charset="0"/>
                <a:cs typeface="Times New Roman" panose="02020603050405020304" pitchFamily="18" charset="0"/>
              </a:rPr>
              <a:t>, J. M., </a:t>
            </a:r>
            <a:r>
              <a:rPr lang="en-US" b="0" i="0" dirty="0" err="1">
                <a:solidFill>
                  <a:srgbClr val="222222"/>
                </a:solidFill>
                <a:effectLst/>
                <a:latin typeface="Times New Roman" panose="02020603050405020304" pitchFamily="18" charset="0"/>
                <a:cs typeface="Times New Roman" panose="02020603050405020304" pitchFamily="18" charset="0"/>
              </a:rPr>
              <a:t>Riggin</a:t>
            </a:r>
            <a:r>
              <a:rPr lang="en-US" b="0" i="0" dirty="0">
                <a:solidFill>
                  <a:srgbClr val="222222"/>
                </a:solidFill>
                <a:effectLst/>
                <a:latin typeface="Times New Roman" panose="02020603050405020304" pitchFamily="18" charset="0"/>
                <a:cs typeface="Times New Roman" panose="02020603050405020304" pitchFamily="18" charset="0"/>
              </a:rPr>
              <a:t>-Pathak, B. L., </a:t>
            </a:r>
            <a:r>
              <a:rPr lang="en-US" b="0" i="0" dirty="0" err="1">
                <a:solidFill>
                  <a:srgbClr val="222222"/>
                </a:solidFill>
                <a:effectLst/>
                <a:latin typeface="Times New Roman" panose="02020603050405020304" pitchFamily="18" charset="0"/>
                <a:cs typeface="Times New Roman" panose="02020603050405020304" pitchFamily="18" charset="0"/>
              </a:rPr>
              <a:t>Majeski</a:t>
            </a:r>
            <a:r>
              <a:rPr lang="en-US" b="0" i="0" dirty="0">
                <a:solidFill>
                  <a:srgbClr val="222222"/>
                </a:solidFill>
                <a:effectLst/>
                <a:latin typeface="Times New Roman" panose="02020603050405020304" pitchFamily="18" charset="0"/>
                <a:cs typeface="Times New Roman" panose="02020603050405020304" pitchFamily="18" charset="0"/>
              </a:rPr>
              <a:t>, T., Pathak, B. A., Foggia, J., </a:t>
            </a:r>
            <a:r>
              <a:rPr lang="en-US" b="0" i="0" dirty="0" err="1">
                <a:solidFill>
                  <a:srgbClr val="222222"/>
                </a:solidFill>
                <a:effectLst/>
                <a:latin typeface="Times New Roman" panose="02020603050405020304" pitchFamily="18" charset="0"/>
                <a:cs typeface="Times New Roman" panose="02020603050405020304" pitchFamily="18" charset="0"/>
              </a:rPr>
              <a:t>Cullinen</a:t>
            </a:r>
            <a:r>
              <a:rPr lang="en-US" b="0" i="0" dirty="0">
                <a:solidFill>
                  <a:srgbClr val="222222"/>
                </a:solidFill>
                <a:effectLst/>
                <a:latin typeface="Times New Roman" panose="02020603050405020304" pitchFamily="18" charset="0"/>
                <a:cs typeface="Times New Roman" panose="02020603050405020304" pitchFamily="18" charset="0"/>
              </a:rPr>
              <a:t>, 	K. M., ... &amp; West, H. S. (2018). Mapping the global health employment market: 	an analysis of global health jobs. </a:t>
            </a:r>
            <a:r>
              <a:rPr lang="en-US" b="0" i="1" dirty="0">
                <a:solidFill>
                  <a:srgbClr val="222222"/>
                </a:solidFill>
                <a:effectLst/>
                <a:latin typeface="Times New Roman" panose="02020603050405020304" pitchFamily="18" charset="0"/>
                <a:cs typeface="Times New Roman" panose="02020603050405020304" pitchFamily="18" charset="0"/>
              </a:rPr>
              <a:t>BMC public health</a:t>
            </a:r>
            <a:r>
              <a:rPr lang="en-US" b="0" i="0" dirty="0">
                <a:solidFill>
                  <a:srgbClr val="222222"/>
                </a:solidFill>
                <a:effectLst/>
                <a:latin typeface="Times New Roman" panose="02020603050405020304" pitchFamily="18" charset="0"/>
                <a:cs typeface="Times New Roman" panose="02020603050405020304" pitchFamily="18" charset="0"/>
              </a:rPr>
              <a:t>, </a:t>
            </a:r>
            <a:r>
              <a:rPr lang="en-US" b="0" i="1" dirty="0">
                <a:solidFill>
                  <a:srgbClr val="222222"/>
                </a:solidFill>
                <a:effectLst/>
                <a:latin typeface="Times New Roman" panose="02020603050405020304" pitchFamily="18" charset="0"/>
                <a:cs typeface="Times New Roman" panose="02020603050405020304" pitchFamily="18" charset="0"/>
              </a:rPr>
              <a:t>18</a:t>
            </a:r>
            <a:r>
              <a:rPr lang="en-US" b="0" i="0" dirty="0">
                <a:solidFill>
                  <a:srgbClr val="222222"/>
                </a:solidFill>
                <a:effectLst/>
                <a:latin typeface="Times New Roman" panose="02020603050405020304" pitchFamily="18" charset="0"/>
                <a:cs typeface="Times New Roman" panose="02020603050405020304" pitchFamily="18" charset="0"/>
              </a:rPr>
              <a:t>(1), 293.</a:t>
            </a:r>
          </a:p>
          <a:p>
            <a:r>
              <a:rPr lang="en-US" b="0" i="0" dirty="0">
                <a:solidFill>
                  <a:srgbClr val="222222"/>
                </a:solidFill>
                <a:effectLst/>
                <a:latin typeface="Times New Roman" panose="02020603050405020304" pitchFamily="18" charset="0"/>
                <a:cs typeface="Times New Roman" panose="02020603050405020304" pitchFamily="18" charset="0"/>
              </a:rPr>
              <a:t>Lindblad, S., </a:t>
            </a:r>
            <a:r>
              <a:rPr lang="en-US" b="0" i="0" dirty="0" err="1">
                <a:solidFill>
                  <a:srgbClr val="222222"/>
                </a:solidFill>
                <a:effectLst/>
                <a:latin typeface="Times New Roman" panose="02020603050405020304" pitchFamily="18" charset="0"/>
                <a:cs typeface="Times New Roman" panose="02020603050405020304" pitchFamily="18" charset="0"/>
              </a:rPr>
              <a:t>Ernestam</a:t>
            </a:r>
            <a:r>
              <a:rPr lang="en-US" b="0" i="0" dirty="0">
                <a:solidFill>
                  <a:srgbClr val="222222"/>
                </a:solidFill>
                <a:effectLst/>
                <a:latin typeface="Times New Roman" panose="02020603050405020304" pitchFamily="18" charset="0"/>
                <a:cs typeface="Times New Roman" panose="02020603050405020304" pitchFamily="18" charset="0"/>
              </a:rPr>
              <a:t>, S., Van </a:t>
            </a:r>
            <a:r>
              <a:rPr lang="en-US" b="0" i="0" dirty="0" err="1">
                <a:solidFill>
                  <a:srgbClr val="222222"/>
                </a:solidFill>
                <a:effectLst/>
                <a:latin typeface="Times New Roman" panose="02020603050405020304" pitchFamily="18" charset="0"/>
                <a:cs typeface="Times New Roman" panose="02020603050405020304" pitchFamily="18" charset="0"/>
              </a:rPr>
              <a:t>Citters</a:t>
            </a:r>
            <a:r>
              <a:rPr lang="en-US" b="0" i="0" dirty="0">
                <a:solidFill>
                  <a:srgbClr val="222222"/>
                </a:solidFill>
                <a:effectLst/>
                <a:latin typeface="Times New Roman" panose="02020603050405020304" pitchFamily="18" charset="0"/>
                <a:cs typeface="Times New Roman" panose="02020603050405020304" pitchFamily="18" charset="0"/>
              </a:rPr>
              <a:t>, A. D., Lind, C., Morgan, T. S., &amp; Nelson, E. C. 	(2017). Creating a culture of health: evolving healthcare systems and patient 	engagement. </a:t>
            </a:r>
            <a:r>
              <a:rPr lang="en-US" b="0" i="1" dirty="0">
                <a:solidFill>
                  <a:srgbClr val="222222"/>
                </a:solidFill>
                <a:effectLst/>
                <a:latin typeface="Times New Roman" panose="02020603050405020304" pitchFamily="18" charset="0"/>
                <a:cs typeface="Times New Roman" panose="02020603050405020304" pitchFamily="18" charset="0"/>
              </a:rPr>
              <a:t>QJM: An International Journal of Medicine</a:t>
            </a:r>
            <a:r>
              <a:rPr lang="en-US" b="0" i="0" dirty="0">
                <a:solidFill>
                  <a:srgbClr val="222222"/>
                </a:solidFill>
                <a:effectLst/>
                <a:latin typeface="Times New Roman" panose="02020603050405020304" pitchFamily="18" charset="0"/>
                <a:cs typeface="Times New Roman" panose="02020603050405020304" pitchFamily="18" charset="0"/>
              </a:rPr>
              <a:t>, </a:t>
            </a:r>
            <a:r>
              <a:rPr lang="en-US" b="0" i="1" dirty="0">
                <a:solidFill>
                  <a:srgbClr val="222222"/>
                </a:solidFill>
                <a:effectLst/>
                <a:latin typeface="Times New Roman" panose="02020603050405020304" pitchFamily="18" charset="0"/>
                <a:cs typeface="Times New Roman" panose="02020603050405020304" pitchFamily="18" charset="0"/>
              </a:rPr>
              <a:t>110</a:t>
            </a:r>
            <a:r>
              <a:rPr lang="en-US" b="0" i="0" dirty="0">
                <a:solidFill>
                  <a:srgbClr val="222222"/>
                </a:solidFill>
                <a:effectLst/>
                <a:latin typeface="Times New Roman" panose="02020603050405020304" pitchFamily="18" charset="0"/>
                <a:cs typeface="Times New Roman" panose="02020603050405020304" pitchFamily="18" charset="0"/>
              </a:rPr>
              <a:t>(3), 125-129.</a:t>
            </a:r>
          </a:p>
          <a:p>
            <a:r>
              <a:rPr lang="en-US" dirty="0">
                <a:latin typeface="Times New Roman" panose="02020603050405020304" pitchFamily="18" charset="0"/>
                <a:cs typeface="Times New Roman" panose="02020603050405020304" pitchFamily="18" charset="0"/>
              </a:rPr>
              <a:t>University of Phoenix. (2020). Course Strategy Guide. Retrieved from University of 	Phoenix, HCS website</a:t>
            </a:r>
            <a:endParaRPr lang="en-US" b="0" i="0" dirty="0">
              <a:solidFill>
                <a:srgbClr val="222222"/>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063126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Business Contrast 16x9">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esentation1" id="{DE3B9166-2E01-44C0-B213-4E36B4FF9306}" vid="{9FB243D3-233B-4EB4-BE37-C505132985D4}"/>
    </a:ext>
  </a:extLst>
</a:theme>
</file>

<file path=ppt/theme/theme2.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32D51B-405E-4F81-B5A9-F253CD7FC481}">
  <ds:schemaRefs>
    <ds:schemaRef ds:uri="http://schemas.microsoft.com/office/2006/documentManagement/types"/>
    <ds:schemaRef ds:uri="http://schemas.openxmlformats.org/package/2006/metadata/core-properties"/>
    <ds:schemaRef ds:uri="16c05727-aa75-4e4a-9b5f-8a80a1165891"/>
    <ds:schemaRef ds:uri="http://purl.org/dc/elements/1.1/"/>
    <ds:schemaRef ds:uri="http://schemas.microsoft.com/office/2006/metadata/properties"/>
    <ds:schemaRef ds:uri="http://purl.org/dc/terms/"/>
    <ds:schemaRef ds:uri="http://schemas.microsoft.com/office/infopath/2007/PartnerControls"/>
    <ds:schemaRef ds:uri="71af3243-3dd4-4a8d-8c0d-dd76da1f02a5"/>
    <ds:schemaRef ds:uri="http://www.w3.org/XML/1998/namespace"/>
    <ds:schemaRef ds:uri="http://purl.org/dc/dcmitype/"/>
  </ds:schemaRefs>
</ds:datastoreItem>
</file>

<file path=customXml/itemProps2.xml><?xml version="1.0" encoding="utf-8"?>
<ds:datastoreItem xmlns:ds="http://schemas.openxmlformats.org/officeDocument/2006/customXml" ds:itemID="{BE7567CE-A543-444C-8597-EB2278491126}">
  <ds:schemaRefs>
    <ds:schemaRef ds:uri="http://schemas.microsoft.com/sharepoint/v3/contenttype/forms"/>
  </ds:schemaRefs>
</ds:datastoreItem>
</file>

<file path=customXml/itemProps3.xml><?xml version="1.0" encoding="utf-8"?>
<ds:datastoreItem xmlns:ds="http://schemas.openxmlformats.org/officeDocument/2006/customXml" ds:itemID="{44CEB76F-5C52-4F69-A3C1-2DBEA8CF74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1716</Words>
  <Application>Microsoft Office PowerPoint</Application>
  <PresentationFormat>Custom</PresentationFormat>
  <Paragraphs>102</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Business Contrast 16x9</vt:lpstr>
      <vt:lpstr>Stevens District Hospital Strategic Plan </vt:lpstr>
      <vt:lpstr>Presentation Scope</vt:lpstr>
      <vt:lpstr>Market Analysis</vt:lpstr>
      <vt:lpstr>Mission and Vision Statement</vt:lpstr>
      <vt:lpstr>SWOT Analysis</vt:lpstr>
      <vt:lpstr>SWOT Analysis</vt:lpstr>
      <vt:lpstr>Goals</vt:lpstr>
      <vt:lpstr>Goals</vt:lpstr>
      <vt:lpstr>Rationale for Goals </vt:lpstr>
      <vt:lpstr>Needed Itemized Resources</vt:lpstr>
      <vt:lpstr>How the Strategic plan provides focus and direction for Stevens District Hospital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2019-12-11T17:36:30Z</dcterms:created>
  <dcterms:modified xsi:type="dcterms:W3CDTF">2020-11-21T05:41:15Z</dcterms:modified>
</cp:coreProperties>
</file>